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72" r:id="rId3"/>
    <p:sldId id="258" r:id="rId4"/>
    <p:sldId id="263" r:id="rId5"/>
    <p:sldId id="259" r:id="rId6"/>
    <p:sldId id="264" r:id="rId7"/>
    <p:sldId id="265" r:id="rId8"/>
    <p:sldId id="266" r:id="rId9"/>
    <p:sldId id="267" r:id="rId10"/>
    <p:sldId id="273" r:id="rId11"/>
    <p:sldId id="274" r:id="rId12"/>
    <p:sldId id="270" r:id="rId13"/>
    <p:sldId id="260" r:id="rId14"/>
    <p:sldId id="275" r:id="rId15"/>
    <p:sldId id="271" r:id="rId16"/>
    <p:sldId id="261" r:id="rId17"/>
    <p:sldId id="268" r:id="rId18"/>
    <p:sldId id="269" r:id="rId19"/>
    <p:sldId id="26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BE7"/>
    <a:srgbClr val="9CBEBD"/>
    <a:srgbClr val="6790B1"/>
    <a:srgbClr val="4960A1"/>
    <a:srgbClr val="3072BA"/>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78273" autoAdjust="0"/>
  </p:normalViewPr>
  <p:slideViewPr>
    <p:cSldViewPr snapToGrid="0">
      <p:cViewPr varScale="1">
        <p:scale>
          <a:sx n="57" d="100"/>
          <a:sy n="57" d="100"/>
        </p:scale>
        <p:origin x="14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0E2AA-40BF-4D49-99CF-D2393DD4D035}"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8FE5ACB9-C856-46E2-B0F0-F08FABA3F1E0}">
      <dgm:prSet phldrT="[Text]"/>
      <dgm:spPr/>
      <dgm:t>
        <a:bodyPr/>
        <a:lstStyle/>
        <a:p>
          <a:r>
            <a:rPr lang="el-GR" dirty="0" smtClean="0"/>
            <a:t>ΑΥΤΟΝΟΜΙΑ</a:t>
          </a:r>
          <a:endParaRPr lang="de-CH" dirty="0"/>
        </a:p>
      </dgm:t>
    </dgm:pt>
    <dgm:pt modelId="{EA3DDBEC-2C9F-4056-A8D9-358596F2CE58}" type="parTrans" cxnId="{6F18E84B-7440-4CC6-BFD3-7DA53BDF6637}">
      <dgm:prSet/>
      <dgm:spPr/>
      <dgm:t>
        <a:bodyPr/>
        <a:lstStyle/>
        <a:p>
          <a:endParaRPr lang="de-CH"/>
        </a:p>
      </dgm:t>
    </dgm:pt>
    <dgm:pt modelId="{259FC111-109B-46DE-A9B8-3D2F71C16A8C}" type="sibTrans" cxnId="{6F18E84B-7440-4CC6-BFD3-7DA53BDF6637}">
      <dgm:prSet/>
      <dgm:spPr/>
      <dgm:t>
        <a:bodyPr/>
        <a:lstStyle/>
        <a:p>
          <a:endParaRPr lang="de-CH"/>
        </a:p>
      </dgm:t>
    </dgm:pt>
    <dgm:pt modelId="{8A9CBAAD-FE8D-46B4-A1C4-0F2A3E6AC72C}">
      <dgm:prSet/>
      <dgm:spPr/>
      <dgm:t>
        <a:bodyPr/>
        <a:lstStyle/>
        <a:p>
          <a:r>
            <a:rPr lang="el-GR" dirty="0" smtClean="0"/>
            <a:t>ΕΠΑΡΚΕΙΑ</a:t>
          </a:r>
          <a:endParaRPr lang="en-US" dirty="0" smtClean="0"/>
        </a:p>
      </dgm:t>
    </dgm:pt>
    <dgm:pt modelId="{1CC1B271-3BAD-43F8-B506-D24BE4E6ED52}" type="parTrans" cxnId="{89EF6C32-7032-45B4-866E-DC7CE0470822}">
      <dgm:prSet/>
      <dgm:spPr/>
      <dgm:t>
        <a:bodyPr/>
        <a:lstStyle/>
        <a:p>
          <a:endParaRPr lang="de-CH"/>
        </a:p>
      </dgm:t>
    </dgm:pt>
    <dgm:pt modelId="{F69EA509-6C23-4FEC-BC8E-BA732EC61902}" type="sibTrans" cxnId="{89EF6C32-7032-45B4-866E-DC7CE0470822}">
      <dgm:prSet/>
      <dgm:spPr/>
      <dgm:t>
        <a:bodyPr/>
        <a:lstStyle/>
        <a:p>
          <a:endParaRPr lang="de-CH"/>
        </a:p>
      </dgm:t>
    </dgm:pt>
    <dgm:pt modelId="{C432A976-1B71-4B3D-9DA1-598E42C5AB0B}">
      <dgm:prSet/>
      <dgm:spPr/>
      <dgm:t>
        <a:bodyPr/>
        <a:lstStyle/>
        <a:p>
          <a:r>
            <a:rPr lang="el-GR" dirty="0" smtClean="0"/>
            <a:t>ΣΧΕΤΙΚΟΤΗΤΑ</a:t>
          </a:r>
          <a:endParaRPr lang="en-US" dirty="0" smtClean="0"/>
        </a:p>
      </dgm:t>
    </dgm:pt>
    <dgm:pt modelId="{E89243CA-47DA-4651-85A5-09A9780CD8C8}" type="parTrans" cxnId="{00A1F9FB-0288-4AD4-BBFE-F39A57CE00AE}">
      <dgm:prSet/>
      <dgm:spPr/>
      <dgm:t>
        <a:bodyPr/>
        <a:lstStyle/>
        <a:p>
          <a:endParaRPr lang="de-CH"/>
        </a:p>
      </dgm:t>
    </dgm:pt>
    <dgm:pt modelId="{162BD153-D3D3-4B84-A609-9E7851CA0333}" type="sibTrans" cxnId="{00A1F9FB-0288-4AD4-BBFE-F39A57CE00AE}">
      <dgm:prSet/>
      <dgm:spPr/>
      <dgm:t>
        <a:bodyPr/>
        <a:lstStyle/>
        <a:p>
          <a:endParaRPr lang="de-CH"/>
        </a:p>
      </dgm:t>
    </dgm:pt>
    <dgm:pt modelId="{DE5CC253-A66B-49C4-B9CA-5C24E9DA8FC3}" type="pres">
      <dgm:prSet presAssocID="{6D70E2AA-40BF-4D49-99CF-D2393DD4D035}" presName="Name0" presStyleCnt="0">
        <dgm:presLayoutVars>
          <dgm:chMax val="7"/>
          <dgm:chPref val="7"/>
          <dgm:dir/>
        </dgm:presLayoutVars>
      </dgm:prSet>
      <dgm:spPr/>
    </dgm:pt>
    <dgm:pt modelId="{AEF229E3-D775-4B27-BAE6-C0936C706C09}" type="pres">
      <dgm:prSet presAssocID="{6D70E2AA-40BF-4D49-99CF-D2393DD4D035}" presName="Name1" presStyleCnt="0"/>
      <dgm:spPr/>
    </dgm:pt>
    <dgm:pt modelId="{FE917945-7BFC-420F-80EB-E88F31877F4F}" type="pres">
      <dgm:prSet presAssocID="{6D70E2AA-40BF-4D49-99CF-D2393DD4D035}" presName="cycle" presStyleCnt="0"/>
      <dgm:spPr/>
    </dgm:pt>
    <dgm:pt modelId="{1DEC142E-AD45-4548-B019-6DC4E233BFA5}" type="pres">
      <dgm:prSet presAssocID="{6D70E2AA-40BF-4D49-99CF-D2393DD4D035}" presName="srcNode" presStyleLbl="node1" presStyleIdx="0" presStyleCnt="3"/>
      <dgm:spPr/>
    </dgm:pt>
    <dgm:pt modelId="{8A421105-6AF1-43B1-994A-1FA79E71E67E}" type="pres">
      <dgm:prSet presAssocID="{6D70E2AA-40BF-4D49-99CF-D2393DD4D035}" presName="conn" presStyleLbl="parChTrans1D2" presStyleIdx="0" presStyleCnt="1"/>
      <dgm:spPr/>
      <dgm:t>
        <a:bodyPr/>
        <a:lstStyle/>
        <a:p>
          <a:endParaRPr lang="de-CH"/>
        </a:p>
      </dgm:t>
    </dgm:pt>
    <dgm:pt modelId="{20A9C902-2AA2-4535-95CF-1B6DBD234814}" type="pres">
      <dgm:prSet presAssocID="{6D70E2AA-40BF-4D49-99CF-D2393DD4D035}" presName="extraNode" presStyleLbl="node1" presStyleIdx="0" presStyleCnt="3"/>
      <dgm:spPr/>
    </dgm:pt>
    <dgm:pt modelId="{1BF4956C-BA5B-4313-B096-F2E8911C9FDA}" type="pres">
      <dgm:prSet presAssocID="{6D70E2AA-40BF-4D49-99CF-D2393DD4D035}" presName="dstNode" presStyleLbl="node1" presStyleIdx="0" presStyleCnt="3"/>
      <dgm:spPr/>
    </dgm:pt>
    <dgm:pt modelId="{A910456B-7D37-43F2-8718-E9AD6886B4BF}" type="pres">
      <dgm:prSet presAssocID="{8FE5ACB9-C856-46E2-B0F0-F08FABA3F1E0}" presName="text_1" presStyleLbl="node1" presStyleIdx="0" presStyleCnt="3">
        <dgm:presLayoutVars>
          <dgm:bulletEnabled val="1"/>
        </dgm:presLayoutVars>
      </dgm:prSet>
      <dgm:spPr/>
      <dgm:t>
        <a:bodyPr/>
        <a:lstStyle/>
        <a:p>
          <a:endParaRPr lang="de-CH"/>
        </a:p>
      </dgm:t>
    </dgm:pt>
    <dgm:pt modelId="{7B7CA715-FD13-403F-8915-DEBF647E2E5D}" type="pres">
      <dgm:prSet presAssocID="{8FE5ACB9-C856-46E2-B0F0-F08FABA3F1E0}" presName="accent_1" presStyleCnt="0"/>
      <dgm:spPr/>
    </dgm:pt>
    <dgm:pt modelId="{AC515ACD-E5DC-44BC-9AD0-1B216FCCD0D3}" type="pres">
      <dgm:prSet presAssocID="{8FE5ACB9-C856-46E2-B0F0-F08FABA3F1E0}" presName="accentRepeatNode" presStyleLbl="solidFgAcc1" presStyleIdx="0" presStyleCnt="3"/>
      <dgm:spPr/>
    </dgm:pt>
    <dgm:pt modelId="{DD5CD06B-DB58-4023-884F-6F84456E8A28}" type="pres">
      <dgm:prSet presAssocID="{8A9CBAAD-FE8D-46B4-A1C4-0F2A3E6AC72C}" presName="text_2" presStyleLbl="node1" presStyleIdx="1" presStyleCnt="3">
        <dgm:presLayoutVars>
          <dgm:bulletEnabled val="1"/>
        </dgm:presLayoutVars>
      </dgm:prSet>
      <dgm:spPr/>
      <dgm:t>
        <a:bodyPr/>
        <a:lstStyle/>
        <a:p>
          <a:endParaRPr lang="de-CH"/>
        </a:p>
      </dgm:t>
    </dgm:pt>
    <dgm:pt modelId="{44BA3DDE-74FB-4A1B-9327-C39BF023CD72}" type="pres">
      <dgm:prSet presAssocID="{8A9CBAAD-FE8D-46B4-A1C4-0F2A3E6AC72C}" presName="accent_2" presStyleCnt="0"/>
      <dgm:spPr/>
    </dgm:pt>
    <dgm:pt modelId="{461DA7C1-1209-485C-9773-3DDED5562869}" type="pres">
      <dgm:prSet presAssocID="{8A9CBAAD-FE8D-46B4-A1C4-0F2A3E6AC72C}" presName="accentRepeatNode" presStyleLbl="solidFgAcc1" presStyleIdx="1" presStyleCnt="3"/>
      <dgm:spPr/>
    </dgm:pt>
    <dgm:pt modelId="{A03364B3-FF2B-450C-BB28-CF0EA3FA160C}" type="pres">
      <dgm:prSet presAssocID="{C432A976-1B71-4B3D-9DA1-598E42C5AB0B}" presName="text_3" presStyleLbl="node1" presStyleIdx="2" presStyleCnt="3">
        <dgm:presLayoutVars>
          <dgm:bulletEnabled val="1"/>
        </dgm:presLayoutVars>
      </dgm:prSet>
      <dgm:spPr/>
      <dgm:t>
        <a:bodyPr/>
        <a:lstStyle/>
        <a:p>
          <a:endParaRPr lang="de-CH"/>
        </a:p>
      </dgm:t>
    </dgm:pt>
    <dgm:pt modelId="{621CC4DA-EF62-4482-99B3-476CCAAE7BBF}" type="pres">
      <dgm:prSet presAssocID="{C432A976-1B71-4B3D-9DA1-598E42C5AB0B}" presName="accent_3" presStyleCnt="0"/>
      <dgm:spPr/>
    </dgm:pt>
    <dgm:pt modelId="{262283D1-4A49-4492-925E-FD519F922214}" type="pres">
      <dgm:prSet presAssocID="{C432A976-1B71-4B3D-9DA1-598E42C5AB0B}" presName="accentRepeatNode" presStyleLbl="solidFgAcc1" presStyleIdx="2" presStyleCnt="3"/>
      <dgm:spPr/>
    </dgm:pt>
  </dgm:ptLst>
  <dgm:cxnLst>
    <dgm:cxn modelId="{0AA60D08-1711-4156-9EE4-B039CA07DD34}" type="presOf" srcId="{6D70E2AA-40BF-4D49-99CF-D2393DD4D035}" destId="{DE5CC253-A66B-49C4-B9CA-5C24E9DA8FC3}" srcOrd="0" destOrd="0" presId="urn:microsoft.com/office/officeart/2008/layout/VerticalCurvedList"/>
    <dgm:cxn modelId="{4A5E5E9A-0E8E-4805-99F0-68003C67193E}" type="presOf" srcId="{C432A976-1B71-4B3D-9DA1-598E42C5AB0B}" destId="{A03364B3-FF2B-450C-BB28-CF0EA3FA160C}" srcOrd="0" destOrd="0" presId="urn:microsoft.com/office/officeart/2008/layout/VerticalCurvedList"/>
    <dgm:cxn modelId="{591D381C-5DC0-4115-948F-B56816E83E00}" type="presOf" srcId="{8FE5ACB9-C856-46E2-B0F0-F08FABA3F1E0}" destId="{A910456B-7D37-43F2-8718-E9AD6886B4BF}" srcOrd="0" destOrd="0" presId="urn:microsoft.com/office/officeart/2008/layout/VerticalCurvedList"/>
    <dgm:cxn modelId="{00A1F9FB-0288-4AD4-BBFE-F39A57CE00AE}" srcId="{6D70E2AA-40BF-4D49-99CF-D2393DD4D035}" destId="{C432A976-1B71-4B3D-9DA1-598E42C5AB0B}" srcOrd="2" destOrd="0" parTransId="{E89243CA-47DA-4651-85A5-09A9780CD8C8}" sibTransId="{162BD153-D3D3-4B84-A609-9E7851CA0333}"/>
    <dgm:cxn modelId="{B15F556C-31F3-42CD-A17E-E5737B89D37D}" type="presOf" srcId="{8A9CBAAD-FE8D-46B4-A1C4-0F2A3E6AC72C}" destId="{DD5CD06B-DB58-4023-884F-6F84456E8A28}" srcOrd="0" destOrd="0" presId="urn:microsoft.com/office/officeart/2008/layout/VerticalCurvedList"/>
    <dgm:cxn modelId="{6F18E84B-7440-4CC6-BFD3-7DA53BDF6637}" srcId="{6D70E2AA-40BF-4D49-99CF-D2393DD4D035}" destId="{8FE5ACB9-C856-46E2-B0F0-F08FABA3F1E0}" srcOrd="0" destOrd="0" parTransId="{EA3DDBEC-2C9F-4056-A8D9-358596F2CE58}" sibTransId="{259FC111-109B-46DE-A9B8-3D2F71C16A8C}"/>
    <dgm:cxn modelId="{77EC2C53-CB2C-4B38-AC14-3E5487135AB8}" type="presOf" srcId="{259FC111-109B-46DE-A9B8-3D2F71C16A8C}" destId="{8A421105-6AF1-43B1-994A-1FA79E71E67E}" srcOrd="0" destOrd="0" presId="urn:microsoft.com/office/officeart/2008/layout/VerticalCurvedList"/>
    <dgm:cxn modelId="{89EF6C32-7032-45B4-866E-DC7CE0470822}" srcId="{6D70E2AA-40BF-4D49-99CF-D2393DD4D035}" destId="{8A9CBAAD-FE8D-46B4-A1C4-0F2A3E6AC72C}" srcOrd="1" destOrd="0" parTransId="{1CC1B271-3BAD-43F8-B506-D24BE4E6ED52}" sibTransId="{F69EA509-6C23-4FEC-BC8E-BA732EC61902}"/>
    <dgm:cxn modelId="{4D309CAC-5900-42EF-AED4-DE59B013674A}" type="presParOf" srcId="{DE5CC253-A66B-49C4-B9CA-5C24E9DA8FC3}" destId="{AEF229E3-D775-4B27-BAE6-C0936C706C09}" srcOrd="0" destOrd="0" presId="urn:microsoft.com/office/officeart/2008/layout/VerticalCurvedList"/>
    <dgm:cxn modelId="{8E999300-98FD-4ACB-99F2-C988F110918B}" type="presParOf" srcId="{AEF229E3-D775-4B27-BAE6-C0936C706C09}" destId="{FE917945-7BFC-420F-80EB-E88F31877F4F}" srcOrd="0" destOrd="0" presId="urn:microsoft.com/office/officeart/2008/layout/VerticalCurvedList"/>
    <dgm:cxn modelId="{2903D8BA-2B2E-4590-90E7-734D3FD4ADA9}" type="presParOf" srcId="{FE917945-7BFC-420F-80EB-E88F31877F4F}" destId="{1DEC142E-AD45-4548-B019-6DC4E233BFA5}" srcOrd="0" destOrd="0" presId="urn:microsoft.com/office/officeart/2008/layout/VerticalCurvedList"/>
    <dgm:cxn modelId="{D2F4698D-84B0-4B5D-B4B6-C8DF9DB90326}" type="presParOf" srcId="{FE917945-7BFC-420F-80EB-E88F31877F4F}" destId="{8A421105-6AF1-43B1-994A-1FA79E71E67E}" srcOrd="1" destOrd="0" presId="urn:microsoft.com/office/officeart/2008/layout/VerticalCurvedList"/>
    <dgm:cxn modelId="{4A39FFCD-C8E0-4789-894B-C8F34B985A1E}" type="presParOf" srcId="{FE917945-7BFC-420F-80EB-E88F31877F4F}" destId="{20A9C902-2AA2-4535-95CF-1B6DBD234814}" srcOrd="2" destOrd="0" presId="urn:microsoft.com/office/officeart/2008/layout/VerticalCurvedList"/>
    <dgm:cxn modelId="{192713C0-28EC-4FD5-AE5E-76D938119682}" type="presParOf" srcId="{FE917945-7BFC-420F-80EB-E88F31877F4F}" destId="{1BF4956C-BA5B-4313-B096-F2E8911C9FDA}" srcOrd="3" destOrd="0" presId="urn:microsoft.com/office/officeart/2008/layout/VerticalCurvedList"/>
    <dgm:cxn modelId="{AA76D854-DA52-453D-BF7E-5E745B959C74}" type="presParOf" srcId="{AEF229E3-D775-4B27-BAE6-C0936C706C09}" destId="{A910456B-7D37-43F2-8718-E9AD6886B4BF}" srcOrd="1" destOrd="0" presId="urn:microsoft.com/office/officeart/2008/layout/VerticalCurvedList"/>
    <dgm:cxn modelId="{8373D5F0-11BF-477B-BC0C-E8E81146524F}" type="presParOf" srcId="{AEF229E3-D775-4B27-BAE6-C0936C706C09}" destId="{7B7CA715-FD13-403F-8915-DEBF647E2E5D}" srcOrd="2" destOrd="0" presId="urn:microsoft.com/office/officeart/2008/layout/VerticalCurvedList"/>
    <dgm:cxn modelId="{334A3EDC-56E8-423A-937F-D0BA4B1EE480}" type="presParOf" srcId="{7B7CA715-FD13-403F-8915-DEBF647E2E5D}" destId="{AC515ACD-E5DC-44BC-9AD0-1B216FCCD0D3}" srcOrd="0" destOrd="0" presId="urn:microsoft.com/office/officeart/2008/layout/VerticalCurvedList"/>
    <dgm:cxn modelId="{BD4E6E40-7B1C-4E51-BDED-43AC124B7490}" type="presParOf" srcId="{AEF229E3-D775-4B27-BAE6-C0936C706C09}" destId="{DD5CD06B-DB58-4023-884F-6F84456E8A28}" srcOrd="3" destOrd="0" presId="urn:microsoft.com/office/officeart/2008/layout/VerticalCurvedList"/>
    <dgm:cxn modelId="{08D1052B-9BB4-427B-BEF7-379CFF48EB79}" type="presParOf" srcId="{AEF229E3-D775-4B27-BAE6-C0936C706C09}" destId="{44BA3DDE-74FB-4A1B-9327-C39BF023CD72}" srcOrd="4" destOrd="0" presId="urn:microsoft.com/office/officeart/2008/layout/VerticalCurvedList"/>
    <dgm:cxn modelId="{03BF14C5-9CBD-4EDF-BF95-876B98E78492}" type="presParOf" srcId="{44BA3DDE-74FB-4A1B-9327-C39BF023CD72}" destId="{461DA7C1-1209-485C-9773-3DDED5562869}" srcOrd="0" destOrd="0" presId="urn:microsoft.com/office/officeart/2008/layout/VerticalCurvedList"/>
    <dgm:cxn modelId="{7604399E-428A-4EB9-BFA1-FC36F3C077D3}" type="presParOf" srcId="{AEF229E3-D775-4B27-BAE6-C0936C706C09}" destId="{A03364B3-FF2B-450C-BB28-CF0EA3FA160C}" srcOrd="5" destOrd="0" presId="urn:microsoft.com/office/officeart/2008/layout/VerticalCurvedList"/>
    <dgm:cxn modelId="{DDCE25A9-4758-496D-98D2-97FA6079676D}" type="presParOf" srcId="{AEF229E3-D775-4B27-BAE6-C0936C706C09}" destId="{621CC4DA-EF62-4482-99B3-476CCAAE7BBF}" srcOrd="6" destOrd="0" presId="urn:microsoft.com/office/officeart/2008/layout/VerticalCurvedList"/>
    <dgm:cxn modelId="{84582114-5F34-431A-A207-77A469A3B6F8}" type="presParOf" srcId="{621CC4DA-EF62-4482-99B3-476CCAAE7BBF}" destId="{262283D1-4A49-4492-925E-FD519F922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105-6AF1-43B1-994A-1FA79E71E67E}">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456B-7D37-43F2-8718-E9AD6886B4BF}">
      <dsp:nvSpPr>
        <dsp:cNvPr id="0" name=""/>
        <dsp:cNvSpPr/>
      </dsp:nvSpPr>
      <dsp:spPr>
        <a:xfrm>
          <a:off x="752110" y="541866"/>
          <a:ext cx="4288885" cy="10837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1920" rIns="121920" bIns="121920" numCol="1" spcCol="1270" anchor="ctr" anchorCtr="0">
          <a:noAutofit/>
        </a:bodyPr>
        <a:lstStyle/>
        <a:p>
          <a:pPr lvl="0" algn="l" defTabSz="2133600">
            <a:lnSpc>
              <a:spcPct val="90000"/>
            </a:lnSpc>
            <a:spcBef>
              <a:spcPct val="0"/>
            </a:spcBef>
            <a:spcAft>
              <a:spcPct val="35000"/>
            </a:spcAft>
          </a:pPr>
          <a:r>
            <a:rPr lang="el-GR" sz="4800" kern="1200" dirty="0" smtClean="0"/>
            <a:t>ΑΥΤΟΝΟΜΙΑ</a:t>
          </a:r>
          <a:endParaRPr lang="de-CH" sz="4800" kern="1200" dirty="0"/>
        </a:p>
      </dsp:txBody>
      <dsp:txXfrm>
        <a:off x="752110" y="541866"/>
        <a:ext cx="4288885" cy="1083733"/>
      </dsp:txXfrm>
    </dsp:sp>
    <dsp:sp modelId="{AC515ACD-E5DC-44BC-9AD0-1B216FCCD0D3}">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CD06B-DB58-4023-884F-6F84456E8A28}">
      <dsp:nvSpPr>
        <dsp:cNvPr id="0" name=""/>
        <dsp:cNvSpPr/>
      </dsp:nvSpPr>
      <dsp:spPr>
        <a:xfrm>
          <a:off x="1146048" y="2167466"/>
          <a:ext cx="3894948"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1920" rIns="121920" bIns="121920" numCol="1" spcCol="1270" anchor="ctr" anchorCtr="0">
          <a:noAutofit/>
        </a:bodyPr>
        <a:lstStyle/>
        <a:p>
          <a:pPr lvl="0" algn="l" defTabSz="2133600">
            <a:lnSpc>
              <a:spcPct val="90000"/>
            </a:lnSpc>
            <a:spcBef>
              <a:spcPct val="0"/>
            </a:spcBef>
            <a:spcAft>
              <a:spcPct val="35000"/>
            </a:spcAft>
          </a:pPr>
          <a:r>
            <a:rPr lang="el-GR" sz="4800" kern="1200" dirty="0" smtClean="0"/>
            <a:t>ΕΠΑΡΚΕΙΑ</a:t>
          </a:r>
          <a:endParaRPr lang="en-US" sz="4800" kern="1200" dirty="0" smtClean="0"/>
        </a:p>
      </dsp:txBody>
      <dsp:txXfrm>
        <a:off x="1146048" y="2167466"/>
        <a:ext cx="3894948" cy="1083733"/>
      </dsp:txXfrm>
    </dsp:sp>
    <dsp:sp modelId="{461DA7C1-1209-485C-9773-3DDED5562869}">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364B3-FF2B-450C-BB28-CF0EA3FA160C}">
      <dsp:nvSpPr>
        <dsp:cNvPr id="0" name=""/>
        <dsp:cNvSpPr/>
      </dsp:nvSpPr>
      <dsp:spPr>
        <a:xfrm>
          <a:off x="752110" y="3793066"/>
          <a:ext cx="4288885"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1920" rIns="121920" bIns="121920" numCol="1" spcCol="1270" anchor="ctr" anchorCtr="0">
          <a:noAutofit/>
        </a:bodyPr>
        <a:lstStyle/>
        <a:p>
          <a:pPr lvl="0" algn="l" defTabSz="2133600">
            <a:lnSpc>
              <a:spcPct val="90000"/>
            </a:lnSpc>
            <a:spcBef>
              <a:spcPct val="0"/>
            </a:spcBef>
            <a:spcAft>
              <a:spcPct val="35000"/>
            </a:spcAft>
          </a:pPr>
          <a:r>
            <a:rPr lang="el-GR" sz="4800" kern="1200" dirty="0" smtClean="0"/>
            <a:t>ΣΧΕΤΙΚΟΤΗΤΑ</a:t>
          </a:r>
          <a:endParaRPr lang="en-US" sz="4800" kern="1200" dirty="0" smtClean="0"/>
        </a:p>
      </dsp:txBody>
      <dsp:txXfrm>
        <a:off x="752110" y="3793066"/>
        <a:ext cx="4288885" cy="1083733"/>
      </dsp:txXfrm>
    </dsp:sp>
    <dsp:sp modelId="{262283D1-4A49-4492-925E-FD519F922214}">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5/9/2018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11</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this activity will allow the participants to help their students develop a personal plan of integration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discuss it.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19</a:t>
            </a:fld>
            <a:endParaRPr lang="en-GB"/>
          </a:p>
        </p:txBody>
      </p:sp>
    </p:spTree>
    <p:extLst>
      <p:ext uri="{BB962C8B-B14F-4D97-AF65-F5344CB8AC3E}">
        <p14:creationId xmlns:p14="http://schemas.microsoft.com/office/powerpoint/2010/main" val="2874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426549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5</a:t>
            </a:fld>
            <a:endParaRPr lang="en-GB"/>
          </a:p>
        </p:txBody>
      </p:sp>
    </p:spTree>
    <p:extLst>
      <p:ext uri="{BB962C8B-B14F-4D97-AF65-F5344CB8AC3E}">
        <p14:creationId xmlns:p14="http://schemas.microsoft.com/office/powerpoint/2010/main" val="26636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6</a:t>
            </a:fld>
            <a:endParaRPr lang="en-GB"/>
          </a:p>
        </p:txBody>
      </p:sp>
    </p:spTree>
    <p:extLst>
      <p:ext uri="{BB962C8B-B14F-4D97-AF65-F5344CB8AC3E}">
        <p14:creationId xmlns:p14="http://schemas.microsoft.com/office/powerpoint/2010/main" val="400232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7</a:t>
            </a:fld>
            <a:endParaRPr lang="en-GB"/>
          </a:p>
        </p:txBody>
      </p:sp>
    </p:spTree>
    <p:extLst>
      <p:ext uri="{BB962C8B-B14F-4D97-AF65-F5344CB8AC3E}">
        <p14:creationId xmlns:p14="http://schemas.microsoft.com/office/powerpoint/2010/main" val="12225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8</a:t>
            </a:fld>
            <a:endParaRPr lang="en-GB"/>
          </a:p>
        </p:txBody>
      </p:sp>
    </p:spTree>
    <p:extLst>
      <p:ext uri="{BB962C8B-B14F-4D97-AF65-F5344CB8AC3E}">
        <p14:creationId xmlns:p14="http://schemas.microsoft.com/office/powerpoint/2010/main" val="111752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9</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10</a:t>
            </a:fld>
            <a:endParaRPr lang="en-GB"/>
          </a:p>
        </p:txBody>
      </p:sp>
    </p:spTree>
    <p:extLst>
      <p:ext uri="{BB962C8B-B14F-4D97-AF65-F5344CB8AC3E}">
        <p14:creationId xmlns:p14="http://schemas.microsoft.com/office/powerpoint/2010/main" val="1163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9/5/2018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B9CD-92AC-44A7-9066-431851008D30}"/>
              </a:ext>
            </a:extLst>
          </p:cNvPr>
          <p:cNvSpPr>
            <a:spLocks noGrp="1"/>
          </p:cNvSpPr>
          <p:nvPr>
            <p:ph type="ctrTitle" idx="4294967295"/>
          </p:nvPr>
        </p:nvSpPr>
        <p:spPr>
          <a:xfrm>
            <a:off x="528034" y="2176821"/>
            <a:ext cx="5692462" cy="2922587"/>
          </a:xfrm>
          <a:solidFill>
            <a:schemeClr val="bg1"/>
          </a:solidFill>
          <a:ln>
            <a:solidFill>
              <a:srgbClr val="9CBEBD"/>
            </a:solidFill>
          </a:ln>
        </p:spPr>
        <p:txBody>
          <a:bodyPr>
            <a:noAutofit/>
          </a:bodyPr>
          <a:lstStyle/>
          <a:p>
            <a:r>
              <a:rPr lang="el-GR" sz="3600" b="1" dirty="0">
                <a:solidFill>
                  <a:srgbClr val="9CBEBD"/>
                </a:solidFill>
              </a:rPr>
              <a:t>ΚΙΝΗΤΡΟ. </a:t>
            </a:r>
            <a:r>
              <a:rPr lang="el-GR" sz="3600" b="1" dirty="0" smtClean="0">
                <a:solidFill>
                  <a:schemeClr val="tx1"/>
                </a:solidFill>
              </a:rPr>
              <a:t>Πως </a:t>
            </a:r>
            <a:r>
              <a:rPr lang="el-GR" sz="3600" b="1" dirty="0" err="1" smtClean="0">
                <a:solidFill>
                  <a:schemeClr val="tx1"/>
                </a:solidFill>
              </a:rPr>
              <a:t>μπορουν</a:t>
            </a:r>
            <a:r>
              <a:rPr lang="el-GR" sz="3600" b="1" dirty="0" smtClean="0">
                <a:solidFill>
                  <a:schemeClr val="tx1"/>
                </a:solidFill>
              </a:rPr>
              <a:t> </a:t>
            </a:r>
            <a:r>
              <a:rPr lang="el-GR" sz="3600" b="1" dirty="0">
                <a:solidFill>
                  <a:schemeClr val="tx1"/>
                </a:solidFill>
              </a:rPr>
              <a:t>οι </a:t>
            </a:r>
            <a:r>
              <a:rPr lang="el-GR" sz="3600" b="1" dirty="0" err="1" smtClean="0">
                <a:solidFill>
                  <a:schemeClr val="tx1"/>
                </a:solidFill>
              </a:rPr>
              <a:t>εκπαιδευομενοι</a:t>
            </a:r>
            <a:r>
              <a:rPr lang="el-GR" sz="3600" b="1" dirty="0" smtClean="0">
                <a:solidFill>
                  <a:schemeClr val="tx1"/>
                </a:solidFill>
              </a:rPr>
              <a:t> </a:t>
            </a:r>
            <a:r>
              <a:rPr lang="el-GR" sz="3600" b="1" dirty="0">
                <a:solidFill>
                  <a:schemeClr val="tx1"/>
                </a:solidFill>
              </a:rPr>
              <a:t>να </a:t>
            </a:r>
            <a:r>
              <a:rPr lang="el-GR" sz="3600" b="1" dirty="0" err="1" smtClean="0">
                <a:solidFill>
                  <a:schemeClr val="tx1"/>
                </a:solidFill>
              </a:rPr>
              <a:t>εργαστουν</a:t>
            </a:r>
            <a:r>
              <a:rPr lang="el-GR" sz="3600" b="1" dirty="0" smtClean="0">
                <a:solidFill>
                  <a:schemeClr val="tx1"/>
                </a:solidFill>
              </a:rPr>
              <a:t> </a:t>
            </a:r>
            <a:r>
              <a:rPr lang="el-GR" sz="3600" b="1" dirty="0">
                <a:solidFill>
                  <a:schemeClr val="tx1"/>
                </a:solidFill>
              </a:rPr>
              <a:t>για να </a:t>
            </a:r>
            <a:r>
              <a:rPr lang="el-GR" sz="3600" b="1" dirty="0" err="1" smtClean="0">
                <a:solidFill>
                  <a:schemeClr val="tx1"/>
                </a:solidFill>
              </a:rPr>
              <a:t>αυξησουν</a:t>
            </a:r>
            <a:r>
              <a:rPr lang="el-GR" sz="3600" b="1" dirty="0" smtClean="0">
                <a:solidFill>
                  <a:schemeClr val="tx1"/>
                </a:solidFill>
              </a:rPr>
              <a:t> </a:t>
            </a:r>
            <a:r>
              <a:rPr lang="el-GR" sz="3600" b="1" dirty="0">
                <a:solidFill>
                  <a:schemeClr val="tx1"/>
                </a:solidFill>
              </a:rPr>
              <a:t>τα </a:t>
            </a:r>
            <a:r>
              <a:rPr lang="el-GR" sz="3600" b="1" dirty="0" err="1" smtClean="0">
                <a:solidFill>
                  <a:schemeClr val="tx1"/>
                </a:solidFill>
              </a:rPr>
              <a:t>κινητρα</a:t>
            </a:r>
            <a:r>
              <a:rPr lang="el-GR" sz="3600" b="1" dirty="0" smtClean="0">
                <a:solidFill>
                  <a:schemeClr val="tx1"/>
                </a:solidFill>
              </a:rPr>
              <a:t> </a:t>
            </a:r>
            <a:r>
              <a:rPr lang="el-GR" sz="3600" b="1" dirty="0">
                <a:solidFill>
                  <a:schemeClr val="tx1"/>
                </a:solidFill>
              </a:rPr>
              <a:t>τους να </a:t>
            </a:r>
            <a:r>
              <a:rPr lang="el-GR" sz="3600" b="1" dirty="0" err="1" smtClean="0">
                <a:solidFill>
                  <a:schemeClr val="tx1"/>
                </a:solidFill>
              </a:rPr>
              <a:t>λυσουν</a:t>
            </a:r>
            <a:r>
              <a:rPr lang="el-GR" sz="3600" b="1" dirty="0" smtClean="0">
                <a:solidFill>
                  <a:schemeClr val="tx1"/>
                </a:solidFill>
              </a:rPr>
              <a:t> </a:t>
            </a:r>
            <a:r>
              <a:rPr lang="el-GR" sz="3600" b="1" dirty="0">
                <a:solidFill>
                  <a:schemeClr val="tx1"/>
                </a:solidFill>
              </a:rPr>
              <a:t>την </a:t>
            </a:r>
            <a:r>
              <a:rPr lang="el-GR" sz="3600" b="1" dirty="0" err="1" smtClean="0">
                <a:solidFill>
                  <a:schemeClr val="tx1"/>
                </a:solidFill>
              </a:rPr>
              <a:t>κατασταση</a:t>
            </a:r>
            <a:r>
              <a:rPr lang="el-GR" sz="3600" b="1" dirty="0" smtClean="0">
                <a:solidFill>
                  <a:schemeClr val="tx1"/>
                </a:solidFill>
              </a:rPr>
              <a:t> </a:t>
            </a:r>
            <a:r>
              <a:rPr lang="el-GR" sz="3600" b="1" dirty="0">
                <a:solidFill>
                  <a:schemeClr val="tx1"/>
                </a:solidFill>
              </a:rPr>
              <a:t>τους;</a:t>
            </a:r>
            <a:endParaRPr lang="el-GR" sz="3600" dirty="0">
              <a:solidFill>
                <a:schemeClr val="tx1"/>
              </a:solidFill>
            </a:endParaRPr>
          </a:p>
        </p:txBody>
      </p:sp>
      <p:pic>
        <p:nvPicPr>
          <p:cNvPr id="7" name="Bildobjekt 6">
            <a:extLst>
              <a:ext uri="{FF2B5EF4-FFF2-40B4-BE49-F238E27FC236}">
                <a16:creationId xmlns:a16="http://schemas.microsoft.com/office/drawing/2014/main"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a16="http://schemas.microsoft.com/office/drawing/2014/main"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83710" y="6143651"/>
            <a:ext cx="2238113" cy="369332"/>
          </a:xfrm>
          <a:prstGeom prst="rect">
            <a:avLst/>
          </a:prstGeom>
        </p:spPr>
        <p:txBody>
          <a:bodyPr wrap="none">
            <a:spAutoFit/>
          </a:bodyPr>
          <a:lstStyle/>
          <a:p>
            <a:r>
              <a:rPr lang="sv-SE" dirty="0" smtClean="0"/>
              <a:t>Associazione seed</a:t>
            </a:r>
            <a:endParaRPr lang="sv-SE" dirty="0"/>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022" y="1527907"/>
            <a:ext cx="5243848" cy="3985324"/>
          </a:xfrm>
          <a:prstGeom prst="rect">
            <a:avLst/>
          </a:prstGeom>
        </p:spPr>
      </p:pic>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ΜελετεΣ</a:t>
            </a:r>
            <a:r>
              <a:rPr lang="el-GR" dirty="0"/>
              <a:t> ΠΕΡΙΠΤΩΣΗΣ</a:t>
            </a:r>
            <a:endParaRPr lang="de-CH" dirty="0"/>
          </a:p>
        </p:txBody>
      </p:sp>
      <p:sp>
        <p:nvSpPr>
          <p:cNvPr id="3" name="Inhaltsplatzhalter 2"/>
          <p:cNvSpPr>
            <a:spLocks noGrp="1"/>
          </p:cNvSpPr>
          <p:nvPr>
            <p:ph idx="1"/>
          </p:nvPr>
        </p:nvSpPr>
        <p:spPr/>
        <p:txBody>
          <a:bodyPr>
            <a:normAutofit fontScale="92500"/>
          </a:bodyPr>
          <a:lstStyle/>
          <a:p>
            <a:r>
              <a:rPr lang="el-GR" dirty="0" smtClean="0"/>
              <a:t>Μου αρέσει πολύ η γαλλική κουλτούρα </a:t>
            </a:r>
            <a:r>
              <a:rPr lang="en-US" dirty="0" smtClean="0"/>
              <a:t>... </a:t>
            </a:r>
            <a:r>
              <a:rPr lang="el-GR" dirty="0" smtClean="0"/>
              <a:t>Για να ενσωματωθώ στη Γαλλία, συμμετέχω σε όλες τις γιορτές </a:t>
            </a:r>
            <a:r>
              <a:rPr lang="en-US" dirty="0" smtClean="0"/>
              <a:t>... </a:t>
            </a:r>
            <a:r>
              <a:rPr lang="el-GR" dirty="0" smtClean="0"/>
              <a:t>Χριστούγεννα, Πάσχα </a:t>
            </a:r>
            <a:r>
              <a:rPr lang="en-US" dirty="0" smtClean="0"/>
              <a:t>... </a:t>
            </a:r>
            <a:r>
              <a:rPr lang="el-GR" dirty="0" smtClean="0"/>
              <a:t>Μου αρέσει να μοιράζομαι αυτές τις γιορτές με τους Γάλλους φίλους μου</a:t>
            </a:r>
            <a:r>
              <a:rPr lang="en-US" dirty="0" smtClean="0"/>
              <a:t>... </a:t>
            </a:r>
            <a:r>
              <a:rPr lang="el-GR" dirty="0" smtClean="0"/>
              <a:t>Φεύγοντας από τη χώρα μου</a:t>
            </a:r>
            <a:r>
              <a:rPr lang="en-US" dirty="0" smtClean="0"/>
              <a:t>, </a:t>
            </a:r>
            <a:r>
              <a:rPr lang="el-GR" dirty="0" smtClean="0"/>
              <a:t>έχασα τη δουλειά μου</a:t>
            </a:r>
            <a:r>
              <a:rPr lang="en-US" dirty="0" smtClean="0"/>
              <a:t> </a:t>
            </a:r>
            <a:r>
              <a:rPr lang="en-US" dirty="0"/>
              <a:t>... </a:t>
            </a:r>
            <a:r>
              <a:rPr lang="el-GR" dirty="0" smtClean="0"/>
              <a:t>Και την επαφή με τους φίλους και την οικογένειά μου</a:t>
            </a:r>
            <a:r>
              <a:rPr lang="en-US" dirty="0" smtClean="0"/>
              <a:t> </a:t>
            </a:r>
            <a:r>
              <a:rPr lang="en-US" dirty="0"/>
              <a:t>... </a:t>
            </a:r>
            <a:r>
              <a:rPr lang="el-GR" dirty="0" smtClean="0"/>
              <a:t>Παρόλα αυτά</a:t>
            </a:r>
            <a:r>
              <a:rPr lang="en-US" dirty="0" smtClean="0"/>
              <a:t>, </a:t>
            </a:r>
            <a:r>
              <a:rPr lang="el-GR" dirty="0" smtClean="0"/>
              <a:t>ήμουν χαρούμενη που είχα την ευκαιρία να έρθω στη Γαλλία </a:t>
            </a:r>
            <a:r>
              <a:rPr lang="en-US" dirty="0" smtClean="0"/>
              <a:t>... </a:t>
            </a:r>
            <a:r>
              <a:rPr lang="el-GR" dirty="0" smtClean="0"/>
              <a:t>Όταν έφτασα στη Γαλλία, ήταν σημαντικό για </a:t>
            </a:r>
            <a:r>
              <a:rPr lang="el-GR" dirty="0" err="1" smtClean="0"/>
              <a:t>μενα</a:t>
            </a:r>
            <a:r>
              <a:rPr lang="el-GR" dirty="0" smtClean="0"/>
              <a:t> να νιώθω καλά στη δουλειά </a:t>
            </a:r>
            <a:r>
              <a:rPr lang="en-US" dirty="0" smtClean="0"/>
              <a:t>... </a:t>
            </a:r>
            <a:r>
              <a:rPr lang="el-GR" dirty="0" smtClean="0"/>
              <a:t>Αλλά η κοινωνική διάσταση ήταν ακόμη σημαντικότερη για </a:t>
            </a:r>
            <a:r>
              <a:rPr lang="el-GR" dirty="0" err="1" smtClean="0"/>
              <a:t>μενα</a:t>
            </a:r>
            <a:r>
              <a:rPr lang="el-GR" dirty="0" smtClean="0"/>
              <a:t> </a:t>
            </a:r>
            <a:r>
              <a:rPr lang="en-US" dirty="0" smtClean="0"/>
              <a:t>... </a:t>
            </a:r>
            <a:r>
              <a:rPr lang="el-GR" dirty="0" smtClean="0"/>
              <a:t>Αυτός είναι ο λόγος που προσπάθησα περισσότερο σ αυτό το κομμάτι </a:t>
            </a:r>
            <a:r>
              <a:rPr lang="en-US" dirty="0" smtClean="0"/>
              <a:t>... </a:t>
            </a:r>
            <a:r>
              <a:rPr lang="el-GR" dirty="0" smtClean="0"/>
              <a:t>Δεν ήθελα να χάνω προσκλήσεις σε οικογενειακές και πολιτισμικές εκδηλώσεις</a:t>
            </a:r>
            <a:r>
              <a:rPr lang="en-US" dirty="0" smtClean="0"/>
              <a:t> </a:t>
            </a:r>
            <a:endParaRPr lang="de-CH" dirty="0"/>
          </a:p>
        </p:txBody>
      </p:sp>
      <p:sp>
        <p:nvSpPr>
          <p:cNvPr id="4" name="Textplatzhalter 3"/>
          <p:cNvSpPr>
            <a:spLocks noGrp="1"/>
          </p:cNvSpPr>
          <p:nvPr>
            <p:ph type="body" sz="half" idx="2"/>
          </p:nvPr>
        </p:nvSpPr>
        <p:spPr/>
        <p:txBody>
          <a:bodyPr/>
          <a:lstStyle/>
          <a:p>
            <a:r>
              <a:rPr lang="el-GR" dirty="0"/>
              <a:t>Η</a:t>
            </a:r>
            <a:r>
              <a:rPr lang="el-GR" dirty="0" smtClean="0"/>
              <a:t> ΜΑΡΟΚΙΝΟΣ </a:t>
            </a:r>
            <a:r>
              <a:rPr lang="el-GR" dirty="0"/>
              <a:t>ΔΙΕΥΘΥΝΩΝ </a:t>
            </a:r>
            <a:r>
              <a:rPr lang="el-GR" dirty="0" smtClean="0"/>
              <a:t>ΣΥΜΒΟΥΛΟΣ</a:t>
            </a:r>
          </a:p>
          <a:p>
            <a:r>
              <a:rPr lang="el-GR" dirty="0" smtClean="0"/>
              <a:t> </a:t>
            </a:r>
            <a:r>
              <a:rPr lang="el-GR" dirty="0"/>
              <a:t>Στην εποχή εκείνη, η πολιτική κατάσταση στο Μαρόκο ήταν καταστροφική ... </a:t>
            </a:r>
            <a:r>
              <a:rPr lang="el-GR" dirty="0" smtClean="0"/>
              <a:t>υπήρχε </a:t>
            </a:r>
            <a:r>
              <a:rPr lang="el-GR" dirty="0"/>
              <a:t>επίσης μεγάλη ανεργία ... αλλά δεν θεωρώ τον εαυτό μου πολιτικό πρόσφυγα ή οικονομικό πρόσφυγα ... </a:t>
            </a:r>
            <a:r>
              <a:rPr lang="el-GR" dirty="0" smtClean="0"/>
              <a:t>Πάντα με προσέλκυε η </a:t>
            </a:r>
            <a:r>
              <a:rPr lang="el-GR" dirty="0"/>
              <a:t>Γαλλία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84" y="4241435"/>
            <a:ext cx="3329806" cy="2221785"/>
          </a:xfrm>
          <a:prstGeom prst="rect">
            <a:avLst/>
          </a:prstGeom>
        </p:spPr>
      </p:pic>
    </p:spTree>
    <p:extLst>
      <p:ext uri="{BB962C8B-B14F-4D97-AF65-F5344CB8AC3E}">
        <p14:creationId xmlns:p14="http://schemas.microsoft.com/office/powerpoint/2010/main" val="428698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ΜελετεΣ</a:t>
            </a:r>
            <a:r>
              <a:rPr lang="el-GR" dirty="0"/>
              <a:t> ΠΕΡΙΠΤΩΣΗΣ</a:t>
            </a:r>
            <a:endParaRPr lang="de-CH" dirty="0"/>
          </a:p>
        </p:txBody>
      </p:sp>
      <p:sp>
        <p:nvSpPr>
          <p:cNvPr id="3" name="Inhaltsplatzhalter 2"/>
          <p:cNvSpPr>
            <a:spLocks noGrp="1"/>
          </p:cNvSpPr>
          <p:nvPr>
            <p:ph idx="1"/>
          </p:nvPr>
        </p:nvSpPr>
        <p:spPr/>
        <p:txBody>
          <a:bodyPr>
            <a:normAutofit fontScale="92500"/>
          </a:bodyPr>
          <a:lstStyle/>
          <a:p>
            <a:r>
              <a:rPr lang="el-GR" dirty="0"/>
              <a:t>και να επωφεληθώ πλήρως από αυτό το περιβάλλον ... Κάνω πολλά αθλήματα σε έναν πολυπολιτισμικό σύλλογο εδώ ... Μου αρέσει πολύ, είναι σαν μια μεγάλη οικογένεια γιατί υπάρχουν άνθρωποι όλων των ηλικιών. . . με τους οποίους μπορώ να βγω και να αισθανθώ σαν μέρος μιας κοινότητας ... Είναι αλήθεια ότι έφυγα από τη δουλειά μου στη Γερμανία ... και δεν ήταν εύκολο </a:t>
            </a:r>
            <a:r>
              <a:rPr lang="el-GR" dirty="0" smtClean="0"/>
              <a:t>να το </a:t>
            </a:r>
            <a:r>
              <a:rPr lang="el-GR" dirty="0"/>
              <a:t>περάσω </a:t>
            </a:r>
            <a:r>
              <a:rPr lang="el-GR" dirty="0" smtClean="0"/>
              <a:t>όλο αυτό... </a:t>
            </a:r>
            <a:r>
              <a:rPr lang="el-GR" dirty="0"/>
              <a:t>ήταν πολύ σημαντικό για μένα να αισθάνομαι </a:t>
            </a:r>
            <a:r>
              <a:rPr lang="el-GR" dirty="0" smtClean="0"/>
              <a:t>άνετα </a:t>
            </a:r>
            <a:r>
              <a:rPr lang="el-GR" dirty="0"/>
              <a:t>στη νέα μου πόλη </a:t>
            </a:r>
            <a:r>
              <a:rPr lang="el-GR" dirty="0" smtClean="0"/>
              <a:t>... </a:t>
            </a:r>
            <a:r>
              <a:rPr lang="el-GR" dirty="0"/>
              <a:t>να </a:t>
            </a:r>
            <a:r>
              <a:rPr lang="el-GR" dirty="0" smtClean="0"/>
              <a:t>βρω </a:t>
            </a:r>
            <a:r>
              <a:rPr lang="el-GR" dirty="0"/>
              <a:t>τον δρόμο μου ... </a:t>
            </a:r>
            <a:r>
              <a:rPr lang="el-GR" dirty="0" err="1"/>
              <a:t>γι</a:t>
            </a:r>
            <a:r>
              <a:rPr lang="el-GR" dirty="0"/>
              <a:t> 'αυτό έβαλα τόσο πολύ προσπάθεια στις αθλητικές δραστηριότητες κατά την άφιξή μου στη Γαλλία. . . έστω κι αν θεώρησα τη δουλειά μου </a:t>
            </a:r>
            <a:r>
              <a:rPr lang="el-GR" dirty="0" smtClean="0"/>
              <a:t>σημαντική </a:t>
            </a:r>
            <a:r>
              <a:rPr lang="el-GR" dirty="0"/>
              <a:t>και ... και ότι έπρεπε να κάνω ό, τι μπορούσα για να το καταφέρω ...</a:t>
            </a:r>
            <a:endParaRPr lang="de-CH" dirty="0"/>
          </a:p>
        </p:txBody>
      </p:sp>
      <p:sp>
        <p:nvSpPr>
          <p:cNvPr id="4" name="Textplatzhalter 3"/>
          <p:cNvSpPr>
            <a:spLocks noGrp="1"/>
          </p:cNvSpPr>
          <p:nvPr>
            <p:ph type="body" sz="half" idx="2"/>
          </p:nvPr>
        </p:nvSpPr>
        <p:spPr/>
        <p:txBody>
          <a:bodyPr/>
          <a:lstStyle/>
          <a:p>
            <a:r>
              <a:rPr lang="el-GR" dirty="0" smtClean="0"/>
              <a:t>ΓΕΡΜΑΝΙΚΟΣ </a:t>
            </a:r>
            <a:r>
              <a:rPr lang="el-GR" dirty="0"/>
              <a:t>ΔΙΕΥΘΥΝΤΗΣ ΠΟΙΟΤΗΤΑΣ </a:t>
            </a:r>
            <a:endParaRPr lang="el-GR" dirty="0" smtClean="0"/>
          </a:p>
          <a:p>
            <a:r>
              <a:rPr lang="el-GR" dirty="0" smtClean="0"/>
              <a:t>Πράγματι </a:t>
            </a:r>
            <a:r>
              <a:rPr lang="el-GR" dirty="0"/>
              <a:t>υπάρχει πάντα ένας κίνδυνος, αλλά ο κίνδυνος να </a:t>
            </a:r>
            <a:r>
              <a:rPr lang="el-GR" dirty="0" smtClean="0"/>
              <a:t>είμαι </a:t>
            </a:r>
            <a:r>
              <a:rPr lang="el-GR" dirty="0"/>
              <a:t>δυσαρεστημένος στη Γερμανία ήταν 100%. Ο κίνδυνος να </a:t>
            </a:r>
            <a:r>
              <a:rPr lang="el-GR" dirty="0" smtClean="0"/>
              <a:t>έρθω </a:t>
            </a:r>
            <a:r>
              <a:rPr lang="el-GR" dirty="0"/>
              <a:t>στη Γαλλία ήταν ... ένας θετικός κίνδυνος! ... Ήθελα πραγματικά να έρθω στο Παρίσι ... μια πολυπολιτισμική πόλη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206691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smtClean="0"/>
              <a:t>Τι μου </a:t>
            </a:r>
            <a:r>
              <a:rPr lang="el-GR" dirty="0" err="1" smtClean="0"/>
              <a:t>δινει</a:t>
            </a:r>
            <a:r>
              <a:rPr lang="el-GR" dirty="0" smtClean="0"/>
              <a:t> </a:t>
            </a:r>
            <a:r>
              <a:rPr lang="el-GR" dirty="0" err="1" smtClean="0"/>
              <a:t>ωθηση</a:t>
            </a:r>
            <a:r>
              <a:rPr lang="en-US" dirty="0" smtClean="0"/>
              <a:t>;</a:t>
            </a:r>
            <a:endParaRPr lang="de-CH" dirty="0"/>
          </a:p>
        </p:txBody>
      </p:sp>
      <p:sp>
        <p:nvSpPr>
          <p:cNvPr id="3" name="Inhaltsplatzhalter 2"/>
          <p:cNvSpPr>
            <a:spLocks noGrp="1"/>
          </p:cNvSpPr>
          <p:nvPr>
            <p:ph idx="1"/>
          </p:nvPr>
        </p:nvSpPr>
        <p:spPr/>
        <p:txBody>
          <a:bodyPr/>
          <a:lstStyle/>
          <a:p>
            <a:r>
              <a:rPr lang="el-GR" dirty="0"/>
              <a:t>Η ρύθμιση στόχων έχει σχεδιαστεί για να παρακινεί άτομα να επιτύχουν κάτι </a:t>
            </a:r>
            <a:r>
              <a:rPr lang="el-GR" dirty="0" smtClean="0"/>
              <a:t>που βρίσκουν προσωπικά </a:t>
            </a:r>
            <a:r>
              <a:rPr lang="el-GR" dirty="0"/>
              <a:t>ενδιαφέρον.</a:t>
            </a:r>
          </a:p>
          <a:p>
            <a:endParaRPr lang="el-GR" dirty="0"/>
          </a:p>
          <a:p>
            <a:r>
              <a:rPr lang="el-GR" dirty="0"/>
              <a:t>Αυτοί οι στόχοι πρέπει να είναι συγκεκριμένοι, μετρήσιμοι, επιτεύξιμοι, ρεαλιστικοί και έγκαιροι.</a:t>
            </a:r>
          </a:p>
          <a:p>
            <a:endParaRPr lang="el-GR" dirty="0"/>
          </a:p>
          <a:p>
            <a:r>
              <a:rPr lang="el-GR" dirty="0"/>
              <a:t>Δημιουργώντας στόχους που τηρούν την αρχή "SMART", η επίτευξη προσωπικών ορόσημων γίνεται πιο εφικτή.</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96" y="2151588"/>
            <a:ext cx="3318101" cy="4500349"/>
          </a:xfrm>
          <a:prstGeom prst="rect">
            <a:avLst/>
          </a:prstGeom>
        </p:spPr>
      </p:pic>
    </p:spTree>
    <p:extLst>
      <p:ext uri="{BB962C8B-B14F-4D97-AF65-F5344CB8AC3E}">
        <p14:creationId xmlns:p14="http://schemas.microsoft.com/office/powerpoint/2010/main" val="379404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Τι μου </a:t>
            </a:r>
            <a:r>
              <a:rPr lang="el-GR" dirty="0" err="1"/>
              <a:t>δινει</a:t>
            </a:r>
            <a:r>
              <a:rPr lang="el-GR" dirty="0"/>
              <a:t> </a:t>
            </a:r>
            <a:r>
              <a:rPr lang="el-GR" dirty="0" err="1"/>
              <a:t>ωθηση</a:t>
            </a:r>
            <a:r>
              <a:rPr lang="en-US" dirty="0"/>
              <a:t>;</a:t>
            </a:r>
            <a:endParaRPr lang="de-CH" dirty="0"/>
          </a:p>
        </p:txBody>
      </p:sp>
      <p:sp>
        <p:nvSpPr>
          <p:cNvPr id="3" name="Inhaltsplatzhalter 2"/>
          <p:cNvSpPr>
            <a:spLocks noGrp="1"/>
          </p:cNvSpPr>
          <p:nvPr>
            <p:ph idx="1"/>
          </p:nvPr>
        </p:nvSpPr>
        <p:spPr/>
        <p:txBody>
          <a:bodyPr>
            <a:normAutofit lnSpcReduction="10000"/>
          </a:bodyPr>
          <a:lstStyle/>
          <a:p>
            <a:r>
              <a:rPr lang="el-GR" dirty="0"/>
              <a:t>Η στάση σας μπορεί να επηρεαστεί από δύο κύρια κίνητρα:</a:t>
            </a:r>
          </a:p>
          <a:p>
            <a:endParaRPr lang="el-GR" dirty="0"/>
          </a:p>
          <a:p>
            <a:r>
              <a:rPr lang="el-GR" dirty="0"/>
              <a:t>Τα κίνητρα για μετεγκατάσταση</a:t>
            </a:r>
          </a:p>
          <a:p>
            <a:r>
              <a:rPr lang="el-GR" dirty="0"/>
              <a:t>Τα κίνητρα ενσωμάτωσης</a:t>
            </a:r>
          </a:p>
          <a:p>
            <a:endParaRPr lang="el-GR" dirty="0"/>
          </a:p>
          <a:p>
            <a:r>
              <a:rPr lang="el-GR" dirty="0"/>
              <a:t>Είναι απαραίτητο να προβληματιστεί κανείς και από τους δύο πριν από τον καθορισμό των στόχων σας</a:t>
            </a:r>
          </a:p>
          <a:p>
            <a:endParaRPr lang="el-GR" dirty="0"/>
          </a:p>
          <a:p>
            <a:r>
              <a:rPr lang="el-GR" dirty="0"/>
              <a:t>... διάφορα παραδείγματα προηγούμενων περιπτώσεων ...</a:t>
            </a:r>
            <a:endParaRPr lang="de-CH" i="1"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154" r="18070"/>
          <a:stretch/>
        </p:blipFill>
        <p:spPr>
          <a:xfrm>
            <a:off x="244699" y="1996583"/>
            <a:ext cx="5074276" cy="4464318"/>
          </a:xfrm>
          <a:prstGeom prst="rect">
            <a:avLst/>
          </a:prstGeom>
        </p:spPr>
      </p:pic>
    </p:spTree>
    <p:extLst>
      <p:ext uri="{BB962C8B-B14F-4D97-AF65-F5344CB8AC3E}">
        <p14:creationId xmlns:p14="http://schemas.microsoft.com/office/powerpoint/2010/main" val="293161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Τι μου </a:t>
            </a:r>
            <a:r>
              <a:rPr lang="el-GR" dirty="0" err="1"/>
              <a:t>δινει</a:t>
            </a:r>
            <a:r>
              <a:rPr lang="el-GR" dirty="0"/>
              <a:t> </a:t>
            </a:r>
            <a:r>
              <a:rPr lang="el-GR" dirty="0" err="1"/>
              <a:t>ωθηση</a:t>
            </a:r>
            <a:r>
              <a:rPr lang="en-US" dirty="0"/>
              <a:t>;</a:t>
            </a:r>
            <a:endParaRPr lang="de-CH" dirty="0"/>
          </a:p>
        </p:txBody>
      </p:sp>
      <p:sp>
        <p:nvSpPr>
          <p:cNvPr id="3" name="Inhaltsplatzhalter 2"/>
          <p:cNvSpPr>
            <a:spLocks noGrp="1"/>
          </p:cNvSpPr>
          <p:nvPr>
            <p:ph idx="1"/>
          </p:nvPr>
        </p:nvSpPr>
        <p:spPr/>
        <p:txBody>
          <a:bodyPr/>
          <a:lstStyle/>
          <a:p>
            <a:r>
              <a:rPr lang="el-GR" dirty="0"/>
              <a:t>Δύο άλλα κίνητρα είναι επίσης σημαντικά:</a:t>
            </a:r>
          </a:p>
          <a:p>
            <a:endParaRPr lang="el-GR" dirty="0"/>
          </a:p>
          <a:p>
            <a:r>
              <a:rPr lang="el-GR" dirty="0"/>
              <a:t>Εσωτερικά κίνητρα</a:t>
            </a:r>
          </a:p>
          <a:p>
            <a:r>
              <a:rPr lang="el-GR" dirty="0" smtClean="0"/>
              <a:t>Εξωγενή κίνητρα</a:t>
            </a:r>
            <a:endParaRPr lang="el-GR" dirty="0"/>
          </a:p>
          <a:p>
            <a:endParaRPr lang="el-GR" dirty="0"/>
          </a:p>
          <a:p>
            <a:r>
              <a:rPr lang="el-GR" dirty="0"/>
              <a:t>Σε γενικές γραμμές, τα άτομα αναζητούν και προτιμούν το εσωτερικό κίνητρο (αυτοδιάθεση), το οποίο έχει ως αποτέλεσμα καλές επιδόσεις και υψηλό επίπεδο ευημερίας.</a:t>
            </a:r>
          </a:p>
          <a:p>
            <a:r>
              <a:rPr lang="el-GR" dirty="0"/>
              <a:t>Το ενδογενές κίνητρο παράγει υψηλή απόδοση μακροπρόθεσμα.</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6400" y="3171382"/>
            <a:ext cx="5078412" cy="3056380"/>
          </a:xfrm>
          <a:prstGeom prst="rect">
            <a:avLst/>
          </a:prstGeom>
        </p:spPr>
      </p:pic>
    </p:spTree>
    <p:extLst>
      <p:ext uri="{BB962C8B-B14F-4D97-AF65-F5344CB8AC3E}">
        <p14:creationId xmlns:p14="http://schemas.microsoft.com/office/powerpoint/2010/main" val="13291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smtClean="0"/>
              <a:t>ΜΠΟΡΩ ΝΑ ΤΟ ΚΑΝΩ</a:t>
            </a:r>
            <a:r>
              <a:rPr lang="en-US" dirty="0" smtClean="0"/>
              <a:t>;</a:t>
            </a:r>
            <a:endParaRPr lang="de-CH" dirty="0"/>
          </a:p>
        </p:txBody>
      </p:sp>
      <p:sp>
        <p:nvSpPr>
          <p:cNvPr id="3" name="Inhaltsplatzhalter 2"/>
          <p:cNvSpPr>
            <a:spLocks noGrp="1"/>
          </p:cNvSpPr>
          <p:nvPr>
            <p:ph idx="1"/>
          </p:nvPr>
        </p:nvSpPr>
        <p:spPr/>
        <p:txBody>
          <a:bodyPr/>
          <a:lstStyle/>
          <a:p>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4" name="Textplatzhalter 3"/>
          <p:cNvSpPr>
            <a:spLocks noGrp="1"/>
          </p:cNvSpPr>
          <p:nvPr>
            <p:ph type="body" sz="half" idx="2"/>
          </p:nvPr>
        </p:nvSpPr>
        <p:spPr>
          <a:xfrm>
            <a:off x="1024128" y="2189772"/>
            <a:ext cx="4389120" cy="3762294"/>
          </a:xfrm>
        </p:spPr>
        <p:txBody>
          <a:bodyPr/>
          <a:lstStyle/>
          <a:p>
            <a:r>
              <a:rPr lang="el-GR" dirty="0"/>
              <a:t>ΣΗΜΑΝΤΙΚΟΤΗΤΑ </a:t>
            </a:r>
            <a:r>
              <a:rPr lang="el-GR" dirty="0" smtClean="0"/>
              <a:t>ΤΟΥ ΕΝΔΟΓΕΝΗ ΚΙΝΗΤΡΟΥ</a:t>
            </a:r>
            <a:endParaRPr lang="el-GR" dirty="0"/>
          </a:p>
          <a:p>
            <a:endParaRPr lang="el-GR" dirty="0"/>
          </a:p>
          <a:p>
            <a:endParaRPr lang="el-GR" dirty="0"/>
          </a:p>
          <a:p>
            <a:r>
              <a:rPr lang="el-GR" dirty="0" smtClean="0"/>
              <a:t>«Η πραγματοποίηση μιας δραστηριότητας </a:t>
            </a:r>
            <a:r>
              <a:rPr lang="el-GR" dirty="0"/>
              <a:t>για τις εγγενείς ικανοποιήσεις της και όχι για κάποιες διαχωρίσιμες συνέπειες"</a:t>
            </a:r>
          </a:p>
          <a:p>
            <a:r>
              <a:rPr lang="el-GR" dirty="0"/>
              <a:t>(</a:t>
            </a:r>
            <a:r>
              <a:rPr lang="el-GR" dirty="0" err="1"/>
              <a:t>Ryan</a:t>
            </a:r>
            <a:r>
              <a:rPr lang="el-GR" dirty="0"/>
              <a:t> &amp; </a:t>
            </a:r>
            <a:r>
              <a:rPr lang="el-GR" dirty="0" err="1"/>
              <a:t>Deci</a:t>
            </a:r>
            <a:r>
              <a:rPr lang="el-GR" dirty="0"/>
              <a:t> 2000)</a:t>
            </a:r>
          </a:p>
          <a:p>
            <a:endParaRPr lang="el-GR" dirty="0"/>
          </a:p>
          <a:p>
            <a:r>
              <a:rPr lang="el-GR" dirty="0"/>
              <a:t>ΒΑΣΕΙ ΤΩΝ ΤΡΙΩΝ ΒΑΣΙΚΩΝ ΨΥΧΟΛΟΓΙΚΩΝ ΑΝΑΓΚΩΝ</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Pfeil nach unten 5"/>
          <p:cNvSpPr/>
          <p:nvPr/>
        </p:nvSpPr>
        <p:spPr>
          <a:xfrm>
            <a:off x="3090930" y="2665927"/>
            <a:ext cx="373487"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 name="Diagramm 6"/>
          <p:cNvGraphicFramePr/>
          <p:nvPr>
            <p:extLst>
              <p:ext uri="{D42A27DB-BD31-4B8C-83A1-F6EECF244321}">
                <p14:modId xmlns:p14="http://schemas.microsoft.com/office/powerpoint/2010/main" val="1951352364"/>
              </p:ext>
            </p:extLst>
          </p:nvPr>
        </p:nvGraphicFramePr>
        <p:xfrm>
          <a:off x="6307786" y="835575"/>
          <a:ext cx="51157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p:cNvSpPr/>
          <p:nvPr/>
        </p:nvSpPr>
        <p:spPr>
          <a:xfrm>
            <a:off x="4816699" y="5054958"/>
            <a:ext cx="1120462"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2369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smtClean="0"/>
              <a:t>Μπορω</a:t>
            </a:r>
            <a:r>
              <a:rPr lang="el-GR" dirty="0" smtClean="0"/>
              <a:t> να το </a:t>
            </a:r>
            <a:r>
              <a:rPr lang="el-GR" dirty="0" err="1" smtClean="0"/>
              <a:t>κανω</a:t>
            </a:r>
            <a:r>
              <a:rPr lang="en-US" dirty="0" smtClean="0"/>
              <a:t>;</a:t>
            </a:r>
            <a:endParaRPr lang="de-CH" dirty="0"/>
          </a:p>
        </p:txBody>
      </p:sp>
      <p:sp>
        <p:nvSpPr>
          <p:cNvPr id="3" name="Inhaltsplatzhalter 2"/>
          <p:cNvSpPr>
            <a:spLocks noGrp="1"/>
          </p:cNvSpPr>
          <p:nvPr>
            <p:ph idx="1"/>
          </p:nvPr>
        </p:nvSpPr>
        <p:spPr/>
        <p:txBody>
          <a:bodyPr>
            <a:normAutofit lnSpcReduction="10000"/>
          </a:bodyPr>
          <a:lstStyle/>
          <a:p>
            <a:r>
              <a:rPr lang="el-GR" b="1" dirty="0"/>
              <a:t>ΑΥΤΟΝΟΜΙΑ</a:t>
            </a:r>
          </a:p>
          <a:p>
            <a:endParaRPr lang="el-GR" b="1" dirty="0"/>
          </a:p>
          <a:p>
            <a:r>
              <a:rPr lang="el-GR" b="1" dirty="0" smtClean="0"/>
              <a:t>Ανησυχίες σχετικά </a:t>
            </a:r>
            <a:r>
              <a:rPr lang="el-GR" b="1" dirty="0"/>
              <a:t>με την παρόρμηση να </a:t>
            </a:r>
            <a:r>
              <a:rPr lang="el-GR" b="1" dirty="0" smtClean="0"/>
              <a:t>είμαστε </a:t>
            </a:r>
            <a:r>
              <a:rPr lang="el-GR" b="1" dirty="0"/>
              <a:t>αιτιώδεις παράγοντες και να </a:t>
            </a:r>
            <a:r>
              <a:rPr lang="el-GR" b="1" dirty="0" smtClean="0"/>
              <a:t>ενεργούμε </a:t>
            </a:r>
            <a:r>
              <a:rPr lang="el-GR" b="1" dirty="0"/>
              <a:t>σε αρμονία με τον ολοκληρωμένο εαυτό μας.</a:t>
            </a:r>
          </a:p>
          <a:p>
            <a:r>
              <a:rPr lang="el-GR" b="1" dirty="0"/>
              <a:t>Για να είσαι αυτόνομος δεν σημαίνει να είσαι ανεξάρτητος. Σημαίνει να έχεις μια αίσθηση ελεύθερης θέλησης όταν κάνεις κάτι ή ενεργώντας από τα δικά μας συμφέροντα και αξίες.</a:t>
            </a:r>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 y="1969996"/>
            <a:ext cx="4574578" cy="3967165"/>
          </a:xfrm>
          <a:prstGeom prst="rect">
            <a:avLst/>
          </a:prstGeom>
        </p:spPr>
      </p:pic>
    </p:spTree>
    <p:extLst>
      <p:ext uri="{BB962C8B-B14F-4D97-AF65-F5344CB8AC3E}">
        <p14:creationId xmlns:p14="http://schemas.microsoft.com/office/powerpoint/2010/main" val="186321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Μπορω</a:t>
            </a:r>
            <a:r>
              <a:rPr lang="el-GR" dirty="0"/>
              <a:t> να το </a:t>
            </a:r>
            <a:r>
              <a:rPr lang="el-GR" dirty="0" err="1"/>
              <a:t>κανω</a:t>
            </a:r>
            <a:r>
              <a:rPr lang="en-US" dirty="0"/>
              <a:t>;</a:t>
            </a:r>
            <a:endParaRPr lang="de-CH" dirty="0"/>
          </a:p>
        </p:txBody>
      </p:sp>
      <p:sp>
        <p:nvSpPr>
          <p:cNvPr id="3" name="Inhaltsplatzhalter 2"/>
          <p:cNvSpPr>
            <a:spLocks noGrp="1"/>
          </p:cNvSpPr>
          <p:nvPr>
            <p:ph idx="1"/>
          </p:nvPr>
        </p:nvSpPr>
        <p:spPr/>
        <p:txBody>
          <a:bodyPr/>
          <a:lstStyle/>
          <a:p>
            <a:r>
              <a:rPr lang="el-GR" b="1" dirty="0"/>
              <a:t>ΕΠΑΡΚΕΙΑ</a:t>
            </a:r>
          </a:p>
          <a:p>
            <a:r>
              <a:rPr lang="el-GR" b="1" dirty="0"/>
              <a:t>Η ανάγκη για ικανότητα σημαίνει την επιθυμία για έλεγχο και έλεγχο του περιβάλλοντος και των αποτελεσμάτων.</a:t>
            </a:r>
          </a:p>
          <a:p>
            <a:endParaRPr lang="el-GR" b="1" dirty="0"/>
          </a:p>
          <a:p>
            <a:r>
              <a:rPr lang="el-GR" b="1" dirty="0"/>
              <a:t>Θέλουμε να μάθουμε πώς θα αποδειχθούν τα πράγματα και ποια είναι τα αποτελέσματα των ενεργειών μας.</a:t>
            </a: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1" y="2206580"/>
            <a:ext cx="3810000" cy="3810000"/>
          </a:xfrm>
          <a:prstGeom prst="rect">
            <a:avLst/>
          </a:prstGeom>
        </p:spPr>
      </p:pic>
    </p:spTree>
    <p:extLst>
      <p:ext uri="{BB962C8B-B14F-4D97-AF65-F5344CB8AC3E}">
        <p14:creationId xmlns:p14="http://schemas.microsoft.com/office/powerpoint/2010/main" val="346641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Μπορω</a:t>
            </a:r>
            <a:r>
              <a:rPr lang="el-GR" dirty="0"/>
              <a:t> να το </a:t>
            </a:r>
            <a:r>
              <a:rPr lang="el-GR" dirty="0" err="1"/>
              <a:t>κανω</a:t>
            </a:r>
            <a:r>
              <a:rPr lang="en-US" dirty="0"/>
              <a:t>;</a:t>
            </a:r>
            <a:endParaRPr lang="de-CH" dirty="0"/>
          </a:p>
        </p:txBody>
      </p:sp>
      <p:sp>
        <p:nvSpPr>
          <p:cNvPr id="3" name="Inhaltsplatzhalter 2"/>
          <p:cNvSpPr>
            <a:spLocks noGrp="1"/>
          </p:cNvSpPr>
          <p:nvPr>
            <p:ph idx="1"/>
          </p:nvPr>
        </p:nvSpPr>
        <p:spPr/>
        <p:txBody>
          <a:bodyPr/>
          <a:lstStyle/>
          <a:p>
            <a:r>
              <a:rPr lang="el-GR" b="1" dirty="0"/>
              <a:t>ΣΧΕΤΙΚΟΤΗΤΑ</a:t>
            </a:r>
          </a:p>
          <a:p>
            <a:endParaRPr lang="el-GR" b="1" dirty="0"/>
          </a:p>
          <a:p>
            <a:r>
              <a:rPr lang="el-GR" b="1" dirty="0"/>
              <a:t>Ασχολείται με την επιθυμία να "</a:t>
            </a:r>
            <a:r>
              <a:rPr lang="el-GR" b="1" dirty="0" err="1"/>
              <a:t>αλληλεπιδράσουν</a:t>
            </a:r>
            <a:r>
              <a:rPr lang="el-GR" b="1" dirty="0"/>
              <a:t>, να συνδεθούν και να βιώσουν τη φροντίδα άλλων ανθρώπων".</a:t>
            </a:r>
          </a:p>
          <a:p>
            <a:endParaRPr lang="el-GR" b="1" dirty="0"/>
          </a:p>
          <a:p>
            <a:r>
              <a:rPr lang="el-GR" b="1" dirty="0"/>
              <a:t>Οι ενέργειες και οι καθημερινές μας δραστηριότητες εμπλέκουν άλλους ανθρώπους και μέσα από αυτό, αναζητούμε το αίσθημα της ανιδιοτέλειας.</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28" y="2318197"/>
            <a:ext cx="4168717" cy="2876415"/>
          </a:xfrm>
          <a:prstGeom prst="rect">
            <a:avLst/>
          </a:prstGeom>
        </p:spPr>
      </p:pic>
    </p:spTree>
    <p:extLst>
      <p:ext uri="{BB962C8B-B14F-4D97-AF65-F5344CB8AC3E}">
        <p14:creationId xmlns:p14="http://schemas.microsoft.com/office/powerpoint/2010/main" val="173019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smtClean="0"/>
              <a:t>στρατηγικη</a:t>
            </a:r>
            <a:endParaRPr lang="de-CH"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706798"/>
            <a:ext cx="5678488" cy="3415828"/>
          </a:xfrm>
        </p:spPr>
      </p:pic>
      <p:sp>
        <p:nvSpPr>
          <p:cNvPr id="4" name="Textplatzhalter 3"/>
          <p:cNvSpPr>
            <a:spLocks noGrp="1"/>
          </p:cNvSpPr>
          <p:nvPr>
            <p:ph type="body" sz="half" idx="2"/>
          </p:nvPr>
        </p:nvSpPr>
        <p:spPr/>
        <p:txBody>
          <a:bodyPr>
            <a:normAutofit lnSpcReduction="10000"/>
          </a:bodyPr>
          <a:lstStyle/>
          <a:p>
            <a:r>
              <a:rPr lang="el-GR" b="1" dirty="0"/>
              <a:t>ΑΠΑΝΤΗΣΕ ΤΙΣ ΠΑΡΑΚΑΤΩ ΕΡΩΤΗΣΕΙΣ</a:t>
            </a:r>
          </a:p>
          <a:p>
            <a:r>
              <a:rPr lang="el-GR" b="1" dirty="0"/>
              <a:t>Τι πρέπει να κάνω για να αναπτύξω ένα σχέδιο για την ένταξή μου στην εργασία;</a:t>
            </a:r>
          </a:p>
          <a:p>
            <a:r>
              <a:rPr lang="el-GR" b="1" dirty="0"/>
              <a:t>Πώς μπορώ να επωφεληθώ από την ένταξή μου στην εργασία;</a:t>
            </a:r>
          </a:p>
          <a:p>
            <a:endParaRPr lang="el-GR" b="1" dirty="0"/>
          </a:p>
          <a:p>
            <a:endParaRPr lang="el-GR" b="1" dirty="0"/>
          </a:p>
          <a:p>
            <a:endParaRPr lang="el-GR" b="1" dirty="0"/>
          </a:p>
          <a:p>
            <a:endParaRPr lang="el-GR" b="1" dirty="0"/>
          </a:p>
          <a:p>
            <a:r>
              <a:rPr lang="el-GR" b="1" dirty="0"/>
              <a:t>Μοιραστείτε τα θέματα και τις σκέψεις που δημιουργήσατε κατά τη διάρκεια αυτής της δραστηριότητας</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19</a:t>
            </a:fld>
            <a:endParaRPr lang="en-US" dirty="0"/>
          </a:p>
        </p:txBody>
      </p:sp>
      <p:sp>
        <p:nvSpPr>
          <p:cNvPr id="6" name="Pfeil nach unten 5"/>
          <p:cNvSpPr/>
          <p:nvPr/>
        </p:nvSpPr>
        <p:spPr>
          <a:xfrm>
            <a:off x="2859109" y="4134118"/>
            <a:ext cx="540913" cy="953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521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B9CD-92AC-44A7-9066-431851008D30}"/>
              </a:ext>
            </a:extLst>
          </p:cNvPr>
          <p:cNvSpPr>
            <a:spLocks noGrp="1"/>
          </p:cNvSpPr>
          <p:nvPr>
            <p:ph type="ctrTitle" idx="4294967295"/>
          </p:nvPr>
        </p:nvSpPr>
        <p:spPr>
          <a:xfrm>
            <a:off x="712631" y="2060911"/>
            <a:ext cx="10788204" cy="3554278"/>
          </a:xfrm>
          <a:solidFill>
            <a:schemeClr val="bg1"/>
          </a:solidFill>
          <a:ln>
            <a:solidFill>
              <a:srgbClr val="9CBEBD"/>
            </a:solidFill>
          </a:ln>
        </p:spPr>
        <p:txBody>
          <a:bodyPr>
            <a:noAutofit/>
          </a:bodyPr>
          <a:lstStyle/>
          <a:p>
            <a:pPr algn="ctr"/>
            <a:r>
              <a:rPr lang="el-GR" sz="3600" b="1" dirty="0"/>
              <a:t>«</a:t>
            </a:r>
            <a:r>
              <a:rPr lang="el-GR" sz="3600" b="1" dirty="0" err="1" smtClean="0">
                <a:solidFill>
                  <a:srgbClr val="039BE7"/>
                </a:solidFill>
              </a:rPr>
              <a:t>Κινητρο</a:t>
            </a:r>
            <a:r>
              <a:rPr lang="el-GR" sz="3600" b="1" dirty="0" smtClean="0"/>
              <a:t> </a:t>
            </a:r>
            <a:r>
              <a:rPr lang="el-GR" sz="3600" b="1" dirty="0" err="1" smtClean="0"/>
              <a:t>σημαινει</a:t>
            </a:r>
            <a:r>
              <a:rPr lang="el-GR" sz="3600" b="1" dirty="0" smtClean="0"/>
              <a:t> </a:t>
            </a:r>
            <a:r>
              <a:rPr lang="el-GR" sz="3600" b="1" dirty="0" err="1" smtClean="0"/>
              <a:t>ενεργοποιηση</a:t>
            </a:r>
            <a:r>
              <a:rPr lang="el-GR" sz="3600" b="1" dirty="0" smtClean="0"/>
              <a:t> </a:t>
            </a:r>
            <a:r>
              <a:rPr lang="el-GR" sz="3600" b="1" dirty="0" err="1" smtClean="0"/>
              <a:t>ορισμενων</a:t>
            </a:r>
            <a:r>
              <a:rPr lang="el-GR" sz="3600" b="1" dirty="0" smtClean="0"/>
              <a:t> </a:t>
            </a:r>
            <a:r>
              <a:rPr lang="el-GR" sz="3600" b="1" dirty="0" err="1" smtClean="0"/>
              <a:t>τροπων</a:t>
            </a:r>
            <a:r>
              <a:rPr lang="el-GR" sz="3600" b="1" dirty="0" smtClean="0"/>
              <a:t> </a:t>
            </a:r>
            <a:r>
              <a:rPr lang="el-GR" sz="3600" b="1" dirty="0" err="1" smtClean="0"/>
              <a:t>συμπεριφορας</a:t>
            </a:r>
            <a:r>
              <a:rPr lang="el-GR" sz="3600" b="1" dirty="0"/>
              <a:t>, </a:t>
            </a:r>
            <a:r>
              <a:rPr lang="el-GR" sz="3600" b="1" dirty="0" err="1" smtClean="0"/>
              <a:t>ενος</a:t>
            </a:r>
            <a:r>
              <a:rPr lang="el-GR" sz="3600" b="1" dirty="0" smtClean="0"/>
              <a:t> </a:t>
            </a:r>
            <a:r>
              <a:rPr lang="el-GR" sz="3600" b="1" dirty="0" err="1" smtClean="0"/>
              <a:t>προγραμματος</a:t>
            </a:r>
            <a:r>
              <a:rPr lang="el-GR" sz="3600" b="1" dirty="0" smtClean="0"/>
              <a:t> </a:t>
            </a:r>
            <a:r>
              <a:rPr lang="el-GR" sz="3600" b="1" dirty="0" err="1" smtClean="0"/>
              <a:t>δρασης</a:t>
            </a:r>
            <a:r>
              <a:rPr lang="el-GR" sz="3600" b="1" dirty="0" smtClean="0"/>
              <a:t> </a:t>
            </a:r>
            <a:r>
              <a:rPr lang="el-GR" sz="3600" b="1" dirty="0"/>
              <a:t>που </a:t>
            </a:r>
            <a:r>
              <a:rPr lang="el-GR" sz="3600" b="1" dirty="0" err="1" smtClean="0"/>
              <a:t>οριζεται</a:t>
            </a:r>
            <a:r>
              <a:rPr lang="el-GR" sz="3600" b="1" dirty="0" smtClean="0"/>
              <a:t> </a:t>
            </a:r>
            <a:r>
              <a:rPr lang="el-GR" sz="3600" b="1" dirty="0"/>
              <a:t>στο </a:t>
            </a:r>
            <a:r>
              <a:rPr lang="el-GR" sz="3600" b="1" dirty="0" err="1" smtClean="0"/>
              <a:t>ατομο</a:t>
            </a:r>
            <a:r>
              <a:rPr lang="el-GR" sz="3600" b="1" dirty="0" smtClean="0"/>
              <a:t> </a:t>
            </a:r>
            <a:r>
              <a:rPr lang="el-GR" sz="3600" b="1" dirty="0"/>
              <a:t>- το </a:t>
            </a:r>
            <a:r>
              <a:rPr lang="el-GR" sz="3600" b="1" dirty="0" err="1" smtClean="0"/>
              <a:t>κινητρο</a:t>
            </a:r>
            <a:r>
              <a:rPr lang="el-GR" sz="3600" b="1" dirty="0" smtClean="0"/>
              <a:t> </a:t>
            </a:r>
            <a:r>
              <a:rPr lang="el-GR" sz="3600" b="1" dirty="0" err="1" smtClean="0"/>
              <a:t>ειναι</a:t>
            </a:r>
            <a:r>
              <a:rPr lang="el-GR" sz="3600" b="1" dirty="0" smtClean="0"/>
              <a:t> </a:t>
            </a:r>
            <a:r>
              <a:rPr lang="el-GR" sz="3600" b="1" dirty="0" err="1" smtClean="0"/>
              <a:t>αυτο</a:t>
            </a:r>
            <a:r>
              <a:rPr lang="el-GR" sz="3600" b="1" dirty="0" smtClean="0"/>
              <a:t> </a:t>
            </a:r>
            <a:r>
              <a:rPr lang="el-GR" sz="3600" b="1" dirty="0"/>
              <a:t>που </a:t>
            </a:r>
            <a:r>
              <a:rPr lang="el-GR" sz="3600" b="1" dirty="0" err="1" smtClean="0"/>
              <a:t>κανει</a:t>
            </a:r>
            <a:r>
              <a:rPr lang="el-GR" sz="3600" b="1" dirty="0" smtClean="0"/>
              <a:t> </a:t>
            </a:r>
            <a:r>
              <a:rPr lang="el-GR" sz="3600" b="1" dirty="0"/>
              <a:t>τους </a:t>
            </a:r>
            <a:r>
              <a:rPr lang="el-GR" sz="3600" b="1" dirty="0" err="1" smtClean="0"/>
              <a:t>ανθρωπους</a:t>
            </a:r>
            <a:r>
              <a:rPr lang="el-GR" sz="3600" b="1" dirty="0" smtClean="0"/>
              <a:t> </a:t>
            </a:r>
            <a:r>
              <a:rPr lang="el-GR" sz="3600" b="1" dirty="0"/>
              <a:t>να </a:t>
            </a:r>
            <a:r>
              <a:rPr lang="el-GR" sz="3600" b="1" dirty="0" err="1" smtClean="0"/>
              <a:t>χτυπουν</a:t>
            </a:r>
            <a:r>
              <a:rPr lang="el-GR" sz="3600" b="1" dirty="0"/>
              <a:t>»</a:t>
            </a:r>
            <a:r>
              <a:rPr lang="en-US" sz="3600" dirty="0" smtClean="0"/>
              <a:t/>
            </a:r>
            <a:br>
              <a:rPr lang="en-US" sz="3600" dirty="0" smtClean="0"/>
            </a:br>
            <a:r>
              <a:rPr lang="en-US" sz="3600" dirty="0" smtClean="0"/>
              <a:t/>
            </a:r>
            <a:br>
              <a:rPr lang="en-US" sz="3600" dirty="0" smtClean="0"/>
            </a:br>
            <a:r>
              <a:rPr lang="en-US" sz="3600" i="1" dirty="0" smtClean="0"/>
              <a:t>(LAMING, </a:t>
            </a:r>
            <a:r>
              <a:rPr lang="en-US" sz="3600" i="1" dirty="0"/>
              <a:t>2004) </a:t>
            </a:r>
            <a:endParaRPr lang="el-GR" sz="3600" i="1" dirty="0"/>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ustDataLst>
      <p:tags r:id="rId1"/>
    </p:custDataLst>
    <p:extLst>
      <p:ext uri="{BB962C8B-B14F-4D97-AF65-F5344CB8AC3E}">
        <p14:creationId xmlns:p14="http://schemas.microsoft.com/office/powerpoint/2010/main" val="232745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Περιεχομενα</a:t>
            </a:r>
            <a:endParaRPr lang="en-GB" dirty="0"/>
          </a:p>
        </p:txBody>
      </p:sp>
      <p:sp>
        <p:nvSpPr>
          <p:cNvPr id="6" name="Text Placeholder 5"/>
          <p:cNvSpPr>
            <a:spLocks noGrp="1"/>
          </p:cNvSpPr>
          <p:nvPr>
            <p:ph type="body" sz="half" idx="2"/>
          </p:nvPr>
        </p:nvSpPr>
        <p:spPr>
          <a:xfrm>
            <a:off x="1024128" y="1906073"/>
            <a:ext cx="4389120" cy="4113727"/>
          </a:xfrm>
        </p:spPr>
        <p:txBody>
          <a:bodyPr>
            <a:noAutofit/>
          </a:bodyPr>
          <a:lstStyle/>
          <a:p>
            <a:r>
              <a:rPr lang="el-GR" sz="2000" dirty="0"/>
              <a:t>Οι περιπτωσιολογικές μελέτες</a:t>
            </a:r>
          </a:p>
          <a:p>
            <a:r>
              <a:rPr lang="el-GR" sz="2000" dirty="0"/>
              <a:t>Τι με οδηγεί;</a:t>
            </a:r>
          </a:p>
          <a:p>
            <a:r>
              <a:rPr lang="el-GR" sz="2000" dirty="0"/>
              <a:t>Μπορώ να το κάνω? Προβλήματα και λύσεις</a:t>
            </a:r>
          </a:p>
          <a:p>
            <a:r>
              <a:rPr lang="el-GR" sz="2000" dirty="0"/>
              <a:t>Στρατηγική</a:t>
            </a:r>
            <a:endParaRPr lang="de-CH" sz="2000" dirty="0"/>
          </a:p>
        </p:txBody>
      </p:sp>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567" y="1772789"/>
            <a:ext cx="4667250" cy="2333625"/>
          </a:xfrm>
          <a:prstGeom prst="rect">
            <a:avLst/>
          </a:prstGeom>
        </p:spPr>
      </p:pic>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sz="3600" dirty="0" err="1"/>
              <a:t>ΜελετεΣ</a:t>
            </a:r>
            <a:r>
              <a:rPr lang="el-GR" sz="3600" dirty="0"/>
              <a:t> ΠΕΡΙΠΤΩΣΗΣ</a:t>
            </a:r>
            <a:r>
              <a:rPr lang="de-CH" dirty="0" smtClean="0"/>
              <a:t/>
            </a:r>
            <a:br>
              <a:rPr lang="de-CH" dirty="0" smtClean="0"/>
            </a:br>
            <a:endParaRPr lang="de-CH" dirty="0"/>
          </a:p>
        </p:txBody>
      </p:sp>
      <p:sp>
        <p:nvSpPr>
          <p:cNvPr id="3" name="Inhaltsplatzhalter 2"/>
          <p:cNvSpPr>
            <a:spLocks noGrp="1"/>
          </p:cNvSpPr>
          <p:nvPr>
            <p:ph idx="1"/>
          </p:nvPr>
        </p:nvSpPr>
        <p:spPr/>
        <p:txBody>
          <a:bodyPr/>
          <a:lstStyle/>
          <a:p>
            <a:r>
              <a:rPr lang="el-GR" dirty="0"/>
              <a:t>Πήρα τον κίνδυνο επειδή πριν </a:t>
            </a:r>
            <a:r>
              <a:rPr lang="el-GR" dirty="0" smtClean="0"/>
              <a:t>έρθω </a:t>
            </a:r>
            <a:r>
              <a:rPr lang="el-GR" dirty="0"/>
              <a:t>στη Γαλλία δεν είχα καμία προσφορά εργασίας και δεν ήξερα κανείς που θα μπορούσε να με βοηθήσει να εγκατασταθώ ... στο Μαρόκο ... είχα σταθερή απασχόληση ... Οι γονείς μου </a:t>
            </a:r>
            <a:r>
              <a:rPr lang="el-GR" dirty="0" smtClean="0"/>
              <a:t>ντρέπονταν </a:t>
            </a:r>
            <a:r>
              <a:rPr lang="el-GR" dirty="0"/>
              <a:t>γιατί ήθελαν να μείνω στο Μαρόκο και να παντρευτώ, ήθελαν να είμαι σαν όλες τις γυναίκες ... Αλλά, για μένα, αυτό ήταν ένας κίνδυνος που αξίζει να πάρετε ... να μεταναστεύσετε στη Γαλλία ήταν να </a:t>
            </a:r>
            <a:r>
              <a:rPr lang="el-GR" dirty="0" smtClean="0"/>
              <a:t>κερδίσω </a:t>
            </a:r>
            <a:r>
              <a:rPr lang="el-GR" dirty="0"/>
              <a:t>την </a:t>
            </a:r>
            <a:r>
              <a:rPr lang="el-GR" dirty="0" smtClean="0"/>
              <a:t>ελευθερία μου </a:t>
            </a:r>
            <a:r>
              <a:rPr lang="el-GR" dirty="0"/>
              <a:t>ως γυναίκα ... να </a:t>
            </a:r>
            <a:r>
              <a:rPr lang="el-GR" dirty="0" smtClean="0"/>
              <a:t>ζω </a:t>
            </a:r>
            <a:r>
              <a:rPr lang="el-GR" dirty="0"/>
              <a:t>σε μια χώρα που πιστεύει στη δημοκρατία, στα δικαιώματα των ανδρών και των γυναικών ...</a:t>
            </a:r>
            <a:endParaRPr lang="de-CH" dirty="0"/>
          </a:p>
        </p:txBody>
      </p:sp>
      <p:sp>
        <p:nvSpPr>
          <p:cNvPr id="4" name="Textplatzhalter 3"/>
          <p:cNvSpPr>
            <a:spLocks noGrp="1"/>
          </p:cNvSpPr>
          <p:nvPr>
            <p:ph type="body" sz="half" idx="2"/>
          </p:nvPr>
        </p:nvSpPr>
        <p:spPr/>
        <p:txBody>
          <a:bodyPr/>
          <a:lstStyle/>
          <a:p>
            <a:r>
              <a:rPr lang="el-GR" dirty="0" smtClean="0"/>
              <a:t>ΕΝΑΣ ΜΑΡΟΚΙΝΟΣ ΚΑΘΗΓΗΤΗΣ</a:t>
            </a:r>
            <a:endParaRPr lang="de-CH" dirty="0" smtClean="0"/>
          </a:p>
          <a:p>
            <a:r>
              <a:rPr lang="el-GR" dirty="0"/>
              <a:t>Ήθελα να φύγω από την κοινωνική αδικία στο Μαρόκο και να ζήσω στη Γαλλία ως ελεύθερη γυναίκα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6" name="Textfeld 5"/>
          <p:cNvSpPr txBox="1"/>
          <p:nvPr/>
        </p:nvSpPr>
        <p:spPr>
          <a:xfrm>
            <a:off x="708338"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3490175"/>
            <a:ext cx="3535868" cy="2359278"/>
          </a:xfrm>
          <a:prstGeom prst="rect">
            <a:avLst/>
          </a:prstGeom>
        </p:spPr>
      </p:pic>
    </p:spTree>
    <p:extLst>
      <p:ext uri="{BB962C8B-B14F-4D97-AF65-F5344CB8AC3E}">
        <p14:creationId xmlns:p14="http://schemas.microsoft.com/office/powerpoint/2010/main" val="283810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sz="3600" dirty="0" err="1" smtClean="0"/>
              <a:t>ΜελετεΣ</a:t>
            </a:r>
            <a:r>
              <a:rPr lang="el-GR" sz="3600" dirty="0" smtClean="0"/>
              <a:t> ΠΕΡΙΠΤΩΣΗΣ</a:t>
            </a:r>
            <a:endParaRPr lang="de-CH" sz="3600" dirty="0"/>
          </a:p>
        </p:txBody>
      </p:sp>
      <p:sp>
        <p:nvSpPr>
          <p:cNvPr id="3" name="Inhaltsplatzhalter 2"/>
          <p:cNvSpPr>
            <a:spLocks noGrp="1"/>
          </p:cNvSpPr>
          <p:nvPr>
            <p:ph idx="1"/>
          </p:nvPr>
        </p:nvSpPr>
        <p:spPr/>
        <p:txBody>
          <a:bodyPr/>
          <a:lstStyle/>
          <a:p>
            <a:r>
              <a:rPr lang="el-GR" dirty="0"/>
              <a:t>Λένε ότι είναι φυσιολογικό στη Γερμανία ... Είχα ένα αφεντικό που </a:t>
            </a:r>
            <a:r>
              <a:rPr lang="el-GR" dirty="0" smtClean="0"/>
              <a:t>εμπόδιζε </a:t>
            </a:r>
            <a:r>
              <a:rPr lang="el-GR" dirty="0"/>
              <a:t>τα πάντα και θα μου έκανε αρνητικές παρατηρήσεις κάθε μέρα. ... Επιπλέον, σε προσωπικό επίπεδο, ήθελα να φύγω και να βιώσω διαφορετικές παραδόσεις, αλλά και να δω μια μεγάλη πόλη όπως το Παρίσι, με αθλητικές λέσχες και όλους. Ήθελα επίσης να βιώσω την πολυπολιτισμική πλευρά, μια διαφορετική κουλτούρα ... Κάνοντας τη μετανάστευση να υπονοείται ότι θα χάσει τη δουλειά μου και την ασφάλεια που συνδέεται με αυτήν ... Έχω αντιληφθεί ότι η μετάβαση στη Γαλλία θα αντισταθμίσει σε μεγάλο βαθμό αυτές</a:t>
            </a:r>
            <a:endParaRPr lang="de-CH" dirty="0"/>
          </a:p>
        </p:txBody>
      </p:sp>
      <p:sp>
        <p:nvSpPr>
          <p:cNvPr id="4" name="Textplatzhalter 3"/>
          <p:cNvSpPr>
            <a:spLocks noGrp="1"/>
          </p:cNvSpPr>
          <p:nvPr>
            <p:ph type="body" sz="half" idx="2"/>
          </p:nvPr>
        </p:nvSpPr>
        <p:spPr/>
        <p:txBody>
          <a:bodyPr/>
          <a:lstStyle/>
          <a:p>
            <a:r>
              <a:rPr lang="el-GR" dirty="0"/>
              <a:t>ΓΕΝΙΚΟΣ ΔΙΕΥΘΥΝΤΗΣ ΠΟΙΟΤΗΤΑΣ</a:t>
            </a:r>
          </a:p>
          <a:p>
            <a:r>
              <a:rPr lang="el-GR" dirty="0"/>
              <a:t>Στη Γερμανία ... </a:t>
            </a:r>
            <a:r>
              <a:rPr lang="el-GR" dirty="0" smtClean="0"/>
              <a:t>Πληρωνόμουν πολύ κάτω της αξίας μου, </a:t>
            </a:r>
            <a:r>
              <a:rPr lang="el-GR" dirty="0"/>
              <a:t>30% χαμηλότερα από αυτά που θα είχα κερδίσει αν ήμουν άνδρας.</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5</a:t>
            </a:fld>
            <a:endParaRPr lang="en-US" dirty="0"/>
          </a:p>
        </p:txBody>
      </p:sp>
      <p:sp>
        <p:nvSpPr>
          <p:cNvPr id="6" name="Textfeld 5"/>
          <p:cNvSpPr txBox="1"/>
          <p:nvPr/>
        </p:nvSpPr>
        <p:spPr>
          <a:xfrm>
            <a:off x="463639"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337733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ΜελετεΣ</a:t>
            </a:r>
            <a:r>
              <a:rPr lang="el-GR" dirty="0"/>
              <a:t> ΠΕΡΙΠΤΩΣΗΣ</a:t>
            </a:r>
            <a:endParaRPr lang="de-CH" dirty="0"/>
          </a:p>
        </p:txBody>
      </p:sp>
      <p:sp>
        <p:nvSpPr>
          <p:cNvPr id="3" name="Inhaltsplatzhalter 2"/>
          <p:cNvSpPr>
            <a:spLocks noGrp="1"/>
          </p:cNvSpPr>
          <p:nvPr>
            <p:ph idx="1"/>
          </p:nvPr>
        </p:nvSpPr>
        <p:spPr/>
        <p:txBody>
          <a:bodyPr>
            <a:normAutofit lnSpcReduction="10000"/>
          </a:bodyPr>
          <a:lstStyle/>
          <a:p>
            <a:r>
              <a:rPr lang="en-US" dirty="0"/>
              <a:t>... </a:t>
            </a:r>
            <a:r>
              <a:rPr lang="el-GR" dirty="0"/>
              <a:t>Βρήκα τον εαυτό μου αντιμέτωπο με δυνάμεις και άτομα που επεδίωκαν να </a:t>
            </a:r>
            <a:r>
              <a:rPr lang="el-GR" dirty="0" smtClean="0"/>
              <a:t>εμποδίσουν τα χαρτιά μου</a:t>
            </a:r>
            <a:r>
              <a:rPr lang="en-US" dirty="0" smtClean="0"/>
              <a:t>, </a:t>
            </a:r>
            <a:r>
              <a:rPr lang="el-GR" dirty="0" smtClean="0"/>
              <a:t>το οποίο ήταν πολύ δύσκολο</a:t>
            </a:r>
            <a:r>
              <a:rPr lang="en-US" dirty="0" smtClean="0"/>
              <a:t> </a:t>
            </a:r>
            <a:r>
              <a:rPr lang="en-US" dirty="0"/>
              <a:t>... </a:t>
            </a:r>
            <a:r>
              <a:rPr lang="el-GR" dirty="0"/>
              <a:t>Στην αρχή</a:t>
            </a:r>
            <a:r>
              <a:rPr lang="en-US" dirty="0"/>
              <a:t>, </a:t>
            </a:r>
            <a:r>
              <a:rPr lang="el-GR" dirty="0"/>
              <a:t>ήθελα να πάω στον Καναδά ή τις ΗΠΑ</a:t>
            </a:r>
            <a:r>
              <a:rPr lang="en-US" dirty="0"/>
              <a:t>, </a:t>
            </a:r>
            <a:r>
              <a:rPr lang="el-GR" dirty="0"/>
              <a:t>γιατί πίστευα ότι οι άνθρωποι εκεί ήταν </a:t>
            </a:r>
            <a:r>
              <a:rPr lang="el-GR" dirty="0" smtClean="0"/>
              <a:t>πιο ανοιχτοί στους ξένους απ’ ότι οι Γάλλοι</a:t>
            </a:r>
            <a:r>
              <a:rPr lang="en-US" dirty="0" smtClean="0"/>
              <a:t> </a:t>
            </a:r>
            <a:r>
              <a:rPr lang="en-US" dirty="0"/>
              <a:t>... </a:t>
            </a:r>
            <a:r>
              <a:rPr lang="el-GR" dirty="0" smtClean="0"/>
              <a:t>Και δεν ήθελα να έρθω στη Γαλλία αφού δεν είχα κάτι να κερδίσω εκεί</a:t>
            </a:r>
            <a:r>
              <a:rPr lang="en-US" dirty="0" smtClean="0"/>
              <a:t>, </a:t>
            </a:r>
            <a:r>
              <a:rPr lang="el-GR" dirty="0" smtClean="0"/>
              <a:t>ήξερα ότι δε θα μπορούσα να είμαι δημοσιογράφος, τη δουλειά που κάνω καλύτερα, στη Γαλλία </a:t>
            </a:r>
            <a:r>
              <a:rPr lang="en-US" dirty="0" smtClean="0"/>
              <a:t>(...). </a:t>
            </a:r>
            <a:r>
              <a:rPr lang="el-GR" dirty="0" smtClean="0"/>
              <a:t>Το να φύγω σήμαινε ότι θα έχανα ό,τι είχα στην Αλγερία</a:t>
            </a:r>
            <a:r>
              <a:rPr lang="en-US" dirty="0" smtClean="0"/>
              <a:t>, </a:t>
            </a:r>
            <a:r>
              <a:rPr lang="el-GR" dirty="0" smtClean="0"/>
              <a:t>το σύζυγό μου που δεν ήθελε να έρθει μαζί, τα παιδιά μου, τη δουλειά μου</a:t>
            </a:r>
            <a:r>
              <a:rPr lang="en-US" dirty="0" smtClean="0"/>
              <a:t> </a:t>
            </a:r>
            <a:r>
              <a:rPr lang="en-US" dirty="0"/>
              <a:t>... </a:t>
            </a:r>
            <a:r>
              <a:rPr lang="el-GR" dirty="0" smtClean="0"/>
              <a:t>Ήταν πολύ ριψοκίνδυνο, αλλά δεν είχα επιλογή</a:t>
            </a:r>
            <a:r>
              <a:rPr lang="en-US" dirty="0" smtClean="0"/>
              <a:t>.</a:t>
            </a:r>
            <a:endParaRPr lang="de-CH" dirty="0"/>
          </a:p>
        </p:txBody>
      </p:sp>
      <p:sp>
        <p:nvSpPr>
          <p:cNvPr id="4" name="Textplatzhalter 3"/>
          <p:cNvSpPr>
            <a:spLocks noGrp="1"/>
          </p:cNvSpPr>
          <p:nvPr>
            <p:ph type="body" sz="half" idx="2"/>
          </p:nvPr>
        </p:nvSpPr>
        <p:spPr/>
        <p:txBody>
          <a:bodyPr/>
          <a:lstStyle/>
          <a:p>
            <a:r>
              <a:rPr lang="el-GR" dirty="0" smtClean="0"/>
              <a:t>ΜΙΑ ΑΛΓΕΡΙΑΝΟΣ ΥΠΕΥΘΥΝΟΣ </a:t>
            </a:r>
            <a:r>
              <a:rPr lang="el-GR" dirty="0"/>
              <a:t>ΔΗΜΟΣΙΩΝ </a:t>
            </a:r>
            <a:r>
              <a:rPr lang="el-GR" dirty="0" smtClean="0"/>
              <a:t>ΣΧΕΣΕΩΝ</a:t>
            </a:r>
            <a:endParaRPr lang="el-GR" dirty="0"/>
          </a:p>
          <a:p>
            <a:r>
              <a:rPr lang="el-GR" dirty="0" smtClean="0"/>
              <a:t>Στην Αλγερία, όπου εργαζόμουν ως εκδότης, είχα πρόβλημα με τα χαρτιά μου</a:t>
            </a:r>
            <a:r>
              <a:rPr lang="en-US" dirty="0" smtClean="0"/>
              <a:t>... </a:t>
            </a:r>
            <a:r>
              <a:rPr lang="el-GR" dirty="0"/>
              <a:t>Από το </a:t>
            </a:r>
            <a:r>
              <a:rPr lang="el-GR" dirty="0" smtClean="0"/>
              <a:t>1992, τα χαρτιά μου αντιμετώπιζαν διάφορα προβλήματα, μεταξύ άλλων, λόγω της ανάδειξης των Ισλαμικών κομμάτων</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6</a:t>
            </a:fld>
            <a:endParaRPr lang="en-US" dirty="0"/>
          </a:p>
        </p:txBody>
      </p:sp>
      <p:sp>
        <p:nvSpPr>
          <p:cNvPr id="6" name="Textfeld 5"/>
          <p:cNvSpPr txBox="1"/>
          <p:nvPr/>
        </p:nvSpPr>
        <p:spPr>
          <a:xfrm>
            <a:off x="431756" y="6424178"/>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4251349"/>
            <a:ext cx="2976842" cy="1984065"/>
          </a:xfrm>
          <a:prstGeom prst="rect">
            <a:avLst/>
          </a:prstGeom>
        </p:spPr>
      </p:pic>
    </p:spTree>
    <p:extLst>
      <p:ext uri="{BB962C8B-B14F-4D97-AF65-F5344CB8AC3E}">
        <p14:creationId xmlns:p14="http://schemas.microsoft.com/office/powerpoint/2010/main" val="249672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ΜελετεΣ</a:t>
            </a:r>
            <a:r>
              <a:rPr lang="el-GR" dirty="0"/>
              <a:t> ΠΕΡΙΠΤΩΣΗΣ</a:t>
            </a:r>
            <a:endParaRPr lang="de-CH" dirty="0"/>
          </a:p>
        </p:txBody>
      </p:sp>
      <p:sp>
        <p:nvSpPr>
          <p:cNvPr id="3" name="Inhaltsplatzhalter 2"/>
          <p:cNvSpPr>
            <a:spLocks noGrp="1"/>
          </p:cNvSpPr>
          <p:nvPr>
            <p:ph idx="1"/>
          </p:nvPr>
        </p:nvSpPr>
        <p:spPr/>
        <p:txBody>
          <a:bodyPr>
            <a:normAutofit lnSpcReduction="10000"/>
          </a:bodyPr>
          <a:lstStyle/>
          <a:p>
            <a:r>
              <a:rPr lang="el-GR" dirty="0" smtClean="0"/>
              <a:t>Δεν ήθελα να μείνω στη Ρουμανία</a:t>
            </a:r>
            <a:r>
              <a:rPr lang="en-US" dirty="0" smtClean="0"/>
              <a:t>, </a:t>
            </a:r>
            <a:r>
              <a:rPr lang="en-US" dirty="0"/>
              <a:t>... </a:t>
            </a:r>
            <a:r>
              <a:rPr lang="el-GR" dirty="0" smtClean="0"/>
              <a:t>Δεν ήθελα να δουλεύω σε ένα διεφθαρμένο περιβάλλον, στο οποίο πρέπει να είσαι φίλος με τους σωστούς ανθρώπους για να πετύχεις</a:t>
            </a:r>
            <a:r>
              <a:rPr lang="en-US" dirty="0" smtClean="0"/>
              <a:t> </a:t>
            </a:r>
            <a:r>
              <a:rPr lang="en-US" dirty="0"/>
              <a:t>... </a:t>
            </a:r>
            <a:r>
              <a:rPr lang="el-GR" dirty="0" smtClean="0"/>
              <a:t>Έλαβα μια επαγγελματική προσφορά που </a:t>
            </a:r>
            <a:r>
              <a:rPr lang="el-GR" dirty="0" err="1" smtClean="0"/>
              <a:t>περιελάμβανε</a:t>
            </a:r>
            <a:r>
              <a:rPr lang="el-GR" dirty="0" smtClean="0"/>
              <a:t> έναν ενδιαφέρον μισθό στη Ρουμανία αλλά την απέρριψα, γιατί ήθελα να φύγω από τη χώρα </a:t>
            </a:r>
            <a:r>
              <a:rPr lang="en-US" dirty="0" smtClean="0"/>
              <a:t>... </a:t>
            </a:r>
            <a:r>
              <a:rPr lang="el-GR" dirty="0" smtClean="0"/>
              <a:t>ήταν ριψοκίνδυνο</a:t>
            </a:r>
            <a:r>
              <a:rPr lang="en-US" dirty="0" smtClean="0"/>
              <a:t> </a:t>
            </a:r>
            <a:r>
              <a:rPr lang="en-US" dirty="0"/>
              <a:t>... </a:t>
            </a:r>
            <a:r>
              <a:rPr lang="el-GR" dirty="0" smtClean="0"/>
              <a:t>αλλά ήταν απολύτως απαραίτητο να φύγω απ’ τη Ρουμανία </a:t>
            </a:r>
            <a:r>
              <a:rPr lang="en-US" dirty="0" smtClean="0"/>
              <a:t>... </a:t>
            </a:r>
            <a:r>
              <a:rPr lang="el-GR" dirty="0" smtClean="0"/>
              <a:t>Εξαιτίας αυτής της απόφασης</a:t>
            </a:r>
            <a:r>
              <a:rPr lang="en-US" dirty="0" smtClean="0"/>
              <a:t>, </a:t>
            </a:r>
            <a:r>
              <a:rPr lang="el-GR" dirty="0" smtClean="0"/>
              <a:t>μάλωσα με τους γονείς μου </a:t>
            </a:r>
            <a:r>
              <a:rPr lang="en-US" dirty="0" smtClean="0"/>
              <a:t>... </a:t>
            </a:r>
            <a:r>
              <a:rPr lang="el-GR" dirty="0" smtClean="0"/>
              <a:t>Δεν ήθελα να πάω στη Γαλλία</a:t>
            </a:r>
            <a:r>
              <a:rPr lang="en-US" dirty="0" smtClean="0"/>
              <a:t>,</a:t>
            </a:r>
            <a:r>
              <a:rPr lang="el-GR" dirty="0" smtClean="0"/>
              <a:t> η ιδέα που είχα για τον τρόπο που δουλεύουν εκεί ήταν δυσάρεστη</a:t>
            </a:r>
            <a:r>
              <a:rPr lang="en-US" dirty="0" smtClean="0"/>
              <a:t> </a:t>
            </a:r>
            <a:r>
              <a:rPr lang="en-US" dirty="0"/>
              <a:t>... </a:t>
            </a:r>
            <a:r>
              <a:rPr lang="el-GR" dirty="0" smtClean="0"/>
              <a:t>Ήξερα ότι δεν είχα τίποτα παραπάνω να μάθω στην περιοχή μου</a:t>
            </a:r>
            <a:endParaRPr lang="de-CH" dirty="0"/>
          </a:p>
        </p:txBody>
      </p:sp>
      <p:sp>
        <p:nvSpPr>
          <p:cNvPr id="4" name="Textplatzhalter 3"/>
          <p:cNvSpPr>
            <a:spLocks noGrp="1"/>
          </p:cNvSpPr>
          <p:nvPr>
            <p:ph type="body" sz="half" idx="2"/>
          </p:nvPr>
        </p:nvSpPr>
        <p:spPr/>
        <p:txBody>
          <a:bodyPr/>
          <a:lstStyle/>
          <a:p>
            <a:r>
              <a:rPr lang="el-GR" dirty="0" smtClean="0"/>
              <a:t>ΕΝΑΣ ΡΟΥΜΑΝΟΣ ΤΕΧΝΙΚΟΣ ΕΠΕΞΕΡΓΑΣΙΑΣ ΔΕΔΟΜΕΝΩΝ</a:t>
            </a:r>
            <a:endParaRPr lang="de-CH" dirty="0" smtClean="0"/>
          </a:p>
          <a:p>
            <a:r>
              <a:rPr lang="el-GR" dirty="0" smtClean="0"/>
              <a:t>Δεν ενδιαφερόμουν να έρθω στη Γαλλία </a:t>
            </a:r>
            <a:r>
              <a:rPr lang="en-US" dirty="0" smtClean="0"/>
              <a:t>... </a:t>
            </a:r>
            <a:r>
              <a:rPr lang="el-GR" dirty="0" smtClean="0"/>
              <a:t>Αλλά αυτό ήταν η μόνη επιλογή που είχα να ξεφύγω από τη χώρα μου. Αρχικά, ήθελα να πάω στη Σουηδία ή τη Νορβηγία αλλά αυτό δεν ευδοκίμησε </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7</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60" y="4342392"/>
            <a:ext cx="2619375" cy="1743075"/>
          </a:xfrm>
          <a:prstGeom prst="rect">
            <a:avLst/>
          </a:prstGeom>
        </p:spPr>
      </p:pic>
    </p:spTree>
    <p:extLst>
      <p:ext uri="{BB962C8B-B14F-4D97-AF65-F5344CB8AC3E}">
        <p14:creationId xmlns:p14="http://schemas.microsoft.com/office/powerpoint/2010/main" val="280692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ΜελετεΣ</a:t>
            </a:r>
            <a:r>
              <a:rPr lang="el-GR" dirty="0"/>
              <a:t> ΠΕΡΙΠΤΩΣΗΣ</a:t>
            </a:r>
            <a:endParaRPr lang="de-CH" dirty="0"/>
          </a:p>
        </p:txBody>
      </p:sp>
      <p:sp>
        <p:nvSpPr>
          <p:cNvPr id="3" name="Inhaltsplatzhalter 2"/>
          <p:cNvSpPr>
            <a:spLocks noGrp="1"/>
          </p:cNvSpPr>
          <p:nvPr>
            <p:ph idx="1"/>
          </p:nvPr>
        </p:nvSpPr>
        <p:spPr/>
        <p:txBody>
          <a:bodyPr/>
          <a:lstStyle/>
          <a:p>
            <a:r>
              <a:rPr lang="el-GR" dirty="0" smtClean="0"/>
              <a:t>Συχνά, ζητούσα από τον άντρα μου να μου μιλάει στα γαλλικά ώστε να μάθω τη γλώσσα</a:t>
            </a:r>
            <a:r>
              <a:rPr lang="en-US" dirty="0" smtClean="0"/>
              <a:t> </a:t>
            </a:r>
            <a:r>
              <a:rPr lang="en-US" dirty="0"/>
              <a:t>... </a:t>
            </a:r>
            <a:r>
              <a:rPr lang="el-GR" dirty="0" smtClean="0"/>
              <a:t>Έβλεπα τηλεόραση και άκουγα ραδιόφωνο στα γαλλικά</a:t>
            </a:r>
            <a:r>
              <a:rPr lang="en-US" dirty="0" smtClean="0"/>
              <a:t> </a:t>
            </a:r>
            <a:r>
              <a:rPr lang="en-US" dirty="0"/>
              <a:t>... </a:t>
            </a:r>
            <a:r>
              <a:rPr lang="el-GR" dirty="0" smtClean="0"/>
              <a:t>Ήμουν έτοιμη να κάνω ό,τι χρειάζεται για να μάθω για την κουλτούρα και να καταλάβω πως να επικοινωνώ με τους Γάλλους </a:t>
            </a:r>
            <a:r>
              <a:rPr lang="en-US" dirty="0" smtClean="0"/>
              <a:t>... </a:t>
            </a:r>
            <a:r>
              <a:rPr lang="el-GR" dirty="0" smtClean="0"/>
              <a:t>Στη δουλειά </a:t>
            </a:r>
            <a:r>
              <a:rPr lang="en-US" dirty="0" smtClean="0"/>
              <a:t>... </a:t>
            </a:r>
            <a:r>
              <a:rPr lang="el-GR" dirty="0" smtClean="0"/>
              <a:t>Αγόρασα βιβλία μαγειρικής για να μάθω τη γαλλική κουζίνα </a:t>
            </a:r>
            <a:r>
              <a:rPr lang="en-US" dirty="0" smtClean="0"/>
              <a:t>. </a:t>
            </a:r>
            <a:r>
              <a:rPr lang="en-US" dirty="0"/>
              <a:t>. . </a:t>
            </a:r>
            <a:r>
              <a:rPr lang="el-GR" dirty="0" smtClean="0"/>
              <a:t>οι τέχνες της γαστρονομίας είναι σημαντικές στη Γαλλία</a:t>
            </a:r>
            <a:r>
              <a:rPr lang="en-US" dirty="0" smtClean="0"/>
              <a:t> </a:t>
            </a:r>
            <a:r>
              <a:rPr lang="en-US" dirty="0"/>
              <a:t>... </a:t>
            </a:r>
            <a:r>
              <a:rPr lang="el-GR" dirty="0" smtClean="0"/>
              <a:t>Γράφτηκα ακόμα και σε μαθήματα μαγειρικής</a:t>
            </a:r>
            <a:r>
              <a:rPr lang="en-US" dirty="0" smtClean="0"/>
              <a:t> </a:t>
            </a:r>
            <a:r>
              <a:rPr lang="en-US" dirty="0"/>
              <a:t>... </a:t>
            </a:r>
            <a:r>
              <a:rPr lang="el-GR" dirty="0" smtClean="0"/>
              <a:t>Ήταν, ακόμη, ένας τρόπος να γνωρίσω ανθρώπους στη Γαλλία </a:t>
            </a:r>
            <a:r>
              <a:rPr lang="en-US" dirty="0" smtClean="0"/>
              <a:t>... </a:t>
            </a:r>
            <a:r>
              <a:rPr lang="el-GR" dirty="0" smtClean="0"/>
              <a:t>Και να κάνω νέους φίλους</a:t>
            </a:r>
            <a:r>
              <a:rPr lang="en-US" dirty="0" smtClean="0"/>
              <a:t> </a:t>
            </a:r>
            <a:r>
              <a:rPr lang="en-US" dirty="0"/>
              <a:t>... </a:t>
            </a:r>
            <a:endParaRPr lang="de-CH" dirty="0"/>
          </a:p>
        </p:txBody>
      </p:sp>
      <p:sp>
        <p:nvSpPr>
          <p:cNvPr id="4" name="Textplatzhalter 3"/>
          <p:cNvSpPr>
            <a:spLocks noGrp="1"/>
          </p:cNvSpPr>
          <p:nvPr>
            <p:ph type="body" sz="half" idx="2"/>
          </p:nvPr>
        </p:nvSpPr>
        <p:spPr/>
        <p:txBody>
          <a:bodyPr/>
          <a:lstStyle/>
          <a:p>
            <a:r>
              <a:rPr lang="el-GR" dirty="0" smtClean="0"/>
              <a:t>ΜΙΑ ΜΕΞΙΚΑΝΗ </a:t>
            </a:r>
            <a:r>
              <a:rPr lang="de-CH" dirty="0" smtClean="0"/>
              <a:t>AUDITOR</a:t>
            </a:r>
          </a:p>
          <a:p>
            <a:r>
              <a:rPr lang="el-GR" dirty="0" smtClean="0"/>
              <a:t>Ήθελα να έρθω στη Γαλλία </a:t>
            </a:r>
            <a:r>
              <a:rPr lang="en-US" dirty="0" smtClean="0"/>
              <a:t>... </a:t>
            </a:r>
            <a:r>
              <a:rPr lang="el-GR" dirty="0" smtClean="0"/>
              <a:t>Πίστευα ότι θα ήταν μια καλή εμπειρία </a:t>
            </a:r>
            <a:r>
              <a:rPr lang="en-US" dirty="0" smtClean="0"/>
              <a:t>... </a:t>
            </a:r>
            <a:r>
              <a:rPr lang="el-GR" dirty="0" smtClean="0"/>
              <a:t>Ήθελα να γνωρίσω Γάλλους για να καταλάβω καλύτερα τη κουλτούρα και τις παραδόσεις της χώρας</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53" y="4238625"/>
            <a:ext cx="2828925" cy="1619250"/>
          </a:xfrm>
          <a:prstGeom prst="rect">
            <a:avLst/>
          </a:prstGeom>
        </p:spPr>
      </p:pic>
    </p:spTree>
    <p:extLst>
      <p:ext uri="{BB962C8B-B14F-4D97-AF65-F5344CB8AC3E}">
        <p14:creationId xmlns:p14="http://schemas.microsoft.com/office/powerpoint/2010/main" val="34856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err="1"/>
              <a:t>ΜελετεΣ</a:t>
            </a:r>
            <a:r>
              <a:rPr lang="el-GR" dirty="0"/>
              <a:t> ΠΕΡΙΠΤΩΣΗΣ</a:t>
            </a:r>
            <a:endParaRPr lang="de-CH" dirty="0"/>
          </a:p>
        </p:txBody>
      </p:sp>
      <p:sp>
        <p:nvSpPr>
          <p:cNvPr id="3" name="Inhaltsplatzhalter 2"/>
          <p:cNvSpPr>
            <a:spLocks noGrp="1"/>
          </p:cNvSpPr>
          <p:nvPr>
            <p:ph idx="1"/>
          </p:nvPr>
        </p:nvSpPr>
        <p:spPr/>
        <p:txBody>
          <a:bodyPr>
            <a:normAutofit lnSpcReduction="10000"/>
          </a:bodyPr>
          <a:lstStyle/>
          <a:p>
            <a:r>
              <a:rPr lang="el-GR" dirty="0"/>
              <a:t>Στην εταιρεία. . . με </a:t>
            </a:r>
            <a:r>
              <a:rPr lang="el-GR" dirty="0" smtClean="0"/>
              <a:t>βοήθησαν </a:t>
            </a:r>
            <a:r>
              <a:rPr lang="el-GR" dirty="0"/>
              <a:t>στην αναζήτηση </a:t>
            </a:r>
            <a:r>
              <a:rPr lang="el-GR" dirty="0" smtClean="0"/>
              <a:t>διαμερισμάτων </a:t>
            </a:r>
            <a:r>
              <a:rPr lang="el-GR" dirty="0"/>
              <a:t>και με βοήθησαν να δημιουργήσω μια καλή σχέση με τους ιδιοκτήτες ... Όταν έφτασα πήρα την κατάρτιση ... μου έδωσαν πολλές πληροφορίες που ίσως δεν βοηθούσαν τους Γάλλους αλλά ήταν </a:t>
            </a:r>
            <a:r>
              <a:rPr lang="el-GR" dirty="0" smtClean="0"/>
              <a:t>σημαντικές </a:t>
            </a:r>
            <a:r>
              <a:rPr lang="el-GR" dirty="0"/>
              <a:t>για μένα .. </a:t>
            </a:r>
            <a:r>
              <a:rPr lang="el-GR" dirty="0" smtClean="0"/>
              <a:t>Εκτίμησα </a:t>
            </a:r>
            <a:r>
              <a:rPr lang="el-GR" dirty="0"/>
              <a:t>πραγματικά </a:t>
            </a:r>
            <a:r>
              <a:rPr lang="el-GR" dirty="0" smtClean="0"/>
              <a:t>αυτή τη </a:t>
            </a:r>
            <a:r>
              <a:rPr lang="el-GR" dirty="0"/>
              <a:t>βοήθεια ... με ενθάρρυνε να </a:t>
            </a:r>
            <a:r>
              <a:rPr lang="el-GR" dirty="0" smtClean="0"/>
              <a:t>κοινωνικοποιηθώ </a:t>
            </a:r>
            <a:r>
              <a:rPr lang="el-GR" dirty="0"/>
              <a:t>με τους Γάλλους συναδέλφους μου και να ασχοληθώ με τον πολιτισμό τους, κάτι που δεν θα είχα κάνει διαφορετικά ... Συνεπώς, εργάστηκα πολύ, κατά τη διάρκεια των μεσημεριανών μου διακοπών, τα Σαββατοκύριακα, και δεν </a:t>
            </a:r>
            <a:r>
              <a:rPr lang="el-GR" dirty="0" smtClean="0"/>
              <a:t>κατέγραψα πουθενά όλες αυτές τις επιπλέον ώρες</a:t>
            </a:r>
            <a:endParaRPr lang="de-CH" dirty="0"/>
          </a:p>
        </p:txBody>
      </p:sp>
      <p:sp>
        <p:nvSpPr>
          <p:cNvPr id="4" name="Textplatzhalter 3"/>
          <p:cNvSpPr>
            <a:spLocks noGrp="1"/>
          </p:cNvSpPr>
          <p:nvPr>
            <p:ph type="body" sz="half" idx="2"/>
          </p:nvPr>
        </p:nvSpPr>
        <p:spPr/>
        <p:txBody>
          <a:bodyPr/>
          <a:lstStyle/>
          <a:p>
            <a:r>
              <a:rPr lang="el-GR" dirty="0"/>
              <a:t>ΧΡΗΜΑΤΟΔΟΤΙΚΟΣ ΔΙΕΥΘΥΝΤΗΣ ΤΗΣ </a:t>
            </a:r>
            <a:r>
              <a:rPr lang="el-GR" dirty="0" smtClean="0"/>
              <a:t>ΑΛΓΕΡΙΑΣ</a:t>
            </a:r>
          </a:p>
          <a:p>
            <a:r>
              <a:rPr lang="el-GR" dirty="0" smtClean="0"/>
              <a:t> </a:t>
            </a:r>
            <a:r>
              <a:rPr lang="el-GR" dirty="0"/>
              <a:t>Δεν ήθελα να έρθω στη Γαλλία ... Είχα πολλές </a:t>
            </a:r>
            <a:r>
              <a:rPr lang="el-GR" dirty="0" smtClean="0"/>
              <a:t>σκέψεις για </a:t>
            </a:r>
            <a:r>
              <a:rPr lang="el-GR" dirty="0"/>
              <a:t>τη Γαλλία και </a:t>
            </a:r>
            <a:r>
              <a:rPr lang="el-GR" dirty="0" smtClean="0"/>
              <a:t>τους Γάλλους. </a:t>
            </a:r>
            <a:r>
              <a:rPr lang="el-GR" dirty="0"/>
              <a:t>. . αλλά δεν είχα </a:t>
            </a:r>
            <a:r>
              <a:rPr lang="el-GR" dirty="0" smtClean="0"/>
              <a:t>άλλη </a:t>
            </a:r>
            <a:r>
              <a:rPr lang="el-GR" dirty="0"/>
              <a:t>επιλογή ... δεν ήμουν </a:t>
            </a:r>
            <a:r>
              <a:rPr lang="el-GR" dirty="0" smtClean="0"/>
              <a:t>έτοιμη </a:t>
            </a:r>
            <a:r>
              <a:rPr lang="el-GR" dirty="0"/>
              <a:t>να καταβάλω προσπάθειες για να </a:t>
            </a:r>
            <a:r>
              <a:rPr lang="el-GR" dirty="0" smtClean="0"/>
              <a:t>ενταχθώ στη </a:t>
            </a:r>
            <a:r>
              <a:rPr lang="el-GR" dirty="0"/>
              <a:t>Γαλλία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spTree>
    <p:extLst>
      <p:ext uri="{BB962C8B-B14F-4D97-AF65-F5344CB8AC3E}">
        <p14:creationId xmlns:p14="http://schemas.microsoft.com/office/powerpoint/2010/main" val="1899167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2233</Words>
  <Application>Microsoft Office PowerPoint</Application>
  <PresentationFormat>Widescreen</PresentationFormat>
  <Paragraphs>154</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Times New Roman</vt:lpstr>
      <vt:lpstr>Tw Cen MT</vt:lpstr>
      <vt:lpstr>Tw Cen MT Condensed</vt:lpstr>
      <vt:lpstr>Wingdings 3</vt:lpstr>
      <vt:lpstr>Integral</vt:lpstr>
      <vt:lpstr>ΚΙΝΗΤΡΟ. Πως μπορουν οι εκπαιδευομενοι να εργαστουν για να αυξησουν τα κινητρα τους να λυσουν την κατασταση τους;</vt:lpstr>
      <vt:lpstr>«Κινητρο σημαινει ενεργοποιηση ορισμενων τροπων συμπεριφορας, ενος προγραμματος δρασης που οριζεται στο ατομο - το κινητρο ειναι αυτο που κανει τους ανθρωπους να χτυπουν»  (LAMING, 2004) </vt:lpstr>
      <vt:lpstr>Περιεχομενα</vt:lpstr>
      <vt:lpstr>ΜελετεΣ ΠΕΡΙΠΤΩΣΗΣ </vt:lpstr>
      <vt:lpstr>ΜελετεΣ ΠΕΡΙΠΤΩΣΗΣ</vt:lpstr>
      <vt:lpstr>ΜελετεΣ ΠΕΡΙΠΤΩΣΗΣ</vt:lpstr>
      <vt:lpstr>ΜελετεΣ ΠΕΡΙΠΤΩΣΗΣ</vt:lpstr>
      <vt:lpstr>ΜελετεΣ ΠΕΡΙΠΤΩΣΗΣ</vt:lpstr>
      <vt:lpstr>ΜελετεΣ ΠΕΡΙΠΤΩΣΗΣ</vt:lpstr>
      <vt:lpstr>ΜελετεΣ ΠΕΡΙΠΤΩΣΗΣ</vt:lpstr>
      <vt:lpstr>ΜελετεΣ ΠΕΡΙΠΤΩΣΗΣ</vt:lpstr>
      <vt:lpstr>Τι μου δινει ωθηση;</vt:lpstr>
      <vt:lpstr>Τι μου δινει ωθηση;</vt:lpstr>
      <vt:lpstr>Τι μου δινει ωθηση;</vt:lpstr>
      <vt:lpstr>ΜΠΟΡΩ ΝΑ ΤΟ ΚΑΝΩ;</vt:lpstr>
      <vt:lpstr>Μπορω να το κανω;</vt:lpstr>
      <vt:lpstr>Μπορω να το κανω;</vt:lpstr>
      <vt:lpstr>Μπορω να το κανω;</vt:lpstr>
      <vt:lpstr>στρατηγικη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User</cp:lastModifiedBy>
  <cp:revision>198</cp:revision>
  <dcterms:created xsi:type="dcterms:W3CDTF">2017-12-19T15:29:47Z</dcterms:created>
  <dcterms:modified xsi:type="dcterms:W3CDTF">2018-09-05T13:00:03Z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